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5.xml" ContentType="application/vnd.openxmlformats-officedocument.drawingml.chart+xml"/>
  <Override PartName="/ppt/drawings/drawing1.xml" ContentType="application/vnd.openxmlformats-officedocument.drawingml.chartshapes+xml"/>
  <Override PartName="/ppt/charts/chart1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2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546" r:id="rId2"/>
    <p:sldId id="257" r:id="rId3"/>
    <p:sldId id="659" r:id="rId4"/>
    <p:sldId id="660" r:id="rId5"/>
    <p:sldId id="661" r:id="rId6"/>
    <p:sldId id="662" r:id="rId7"/>
    <p:sldId id="663" r:id="rId8"/>
    <p:sldId id="558" r:id="rId9"/>
    <p:sldId id="691" r:id="rId10"/>
    <p:sldId id="692" r:id="rId11"/>
    <p:sldId id="693" r:id="rId12"/>
    <p:sldId id="694" r:id="rId13"/>
    <p:sldId id="695" r:id="rId14"/>
    <p:sldId id="696" r:id="rId15"/>
    <p:sldId id="697" r:id="rId16"/>
    <p:sldId id="698" r:id="rId17"/>
    <p:sldId id="699" r:id="rId18"/>
    <p:sldId id="700" r:id="rId19"/>
    <p:sldId id="701" r:id="rId20"/>
    <p:sldId id="702" r:id="rId21"/>
    <p:sldId id="703" r:id="rId22"/>
    <p:sldId id="704" r:id="rId23"/>
    <p:sldId id="705" r:id="rId24"/>
    <p:sldId id="706" r:id="rId25"/>
    <p:sldId id="707" r:id="rId26"/>
    <p:sldId id="708" r:id="rId27"/>
    <p:sldId id="709" r:id="rId28"/>
    <p:sldId id="710" r:id="rId29"/>
    <p:sldId id="711" r:id="rId30"/>
    <p:sldId id="712" r:id="rId31"/>
    <p:sldId id="651" r:id="rId32"/>
    <p:sldId id="684" r:id="rId33"/>
    <p:sldId id="685" r:id="rId34"/>
    <p:sldId id="686" r:id="rId35"/>
    <p:sldId id="687" r:id="rId36"/>
    <p:sldId id="616" r:id="rId37"/>
    <p:sldId id="617" r:id="rId38"/>
    <p:sldId id="618" r:id="rId39"/>
    <p:sldId id="619" r:id="rId40"/>
    <p:sldId id="620" r:id="rId41"/>
    <p:sldId id="621" r:id="rId42"/>
    <p:sldId id="506" r:id="rId43"/>
    <p:sldId id="614" r:id="rId44"/>
    <p:sldId id="495" r:id="rId45"/>
    <p:sldId id="609" r:id="rId46"/>
    <p:sldId id="615" r:id="rId47"/>
    <p:sldId id="610" r:id="rId48"/>
    <p:sldId id="613" r:id="rId49"/>
    <p:sldId id="658" r:id="rId50"/>
    <p:sldId id="611" r:id="rId51"/>
    <p:sldId id="612" r:id="rId52"/>
    <p:sldId id="688" r:id="rId53"/>
  </p:sldIdLst>
  <p:sldSz cx="9144000" cy="6858000" type="screen4x3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>
      <p:cViewPr varScale="1">
        <p:scale>
          <a:sx n="91" d="100"/>
          <a:sy n="91" d="100"/>
        </p:scale>
        <p:origin x="140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CTIVIDADES\2019\2019\JUNIO\costo%20de%20operaci&#243;n%20JUNIO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CTIVIDADES\2019\2019\JUNIO\costo%20de%20operaci&#243;n%20JUNIO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ACTIVIDADES\2019\2019\JUNIO\GRAFICA%20CONSUMO%20DE%20KW%20h%20-%20JUNIO%202019.xls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CTIVIDADES\2019\2019\JUNIO\costo%20de%20operaci&#243;n%20JUNIO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Tomas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Hoja1!$A$2:$A$10</c:f>
              <c:strCache>
                <c:ptCount val="9"/>
                <c:pt idx="0">
                  <c:v>Comercial</c:v>
                </c:pt>
                <c:pt idx="1">
                  <c:v>Doméstica</c:v>
                </c:pt>
                <c:pt idx="2">
                  <c:v>E. Mpio</c:v>
                </c:pt>
                <c:pt idx="3">
                  <c:v>Escuelas</c:v>
                </c:pt>
                <c:pt idx="4">
                  <c:v>Industrial</c:v>
                </c:pt>
                <c:pt idx="5">
                  <c:v>Insen</c:v>
                </c:pt>
                <c:pt idx="6">
                  <c:v>Mixta</c:v>
                </c:pt>
                <c:pt idx="7">
                  <c:v>Servicio Público</c:v>
                </c:pt>
                <c:pt idx="8">
                  <c:v>Cortados y suspendidos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1200</c:v>
                </c:pt>
                <c:pt idx="1">
                  <c:v>17484</c:v>
                </c:pt>
                <c:pt idx="2">
                  <c:v>56</c:v>
                </c:pt>
                <c:pt idx="3">
                  <c:v>45</c:v>
                </c:pt>
                <c:pt idx="4">
                  <c:v>85</c:v>
                </c:pt>
                <c:pt idx="5">
                  <c:v>647</c:v>
                </c:pt>
                <c:pt idx="6">
                  <c:v>752</c:v>
                </c:pt>
                <c:pt idx="7">
                  <c:v>82</c:v>
                </c:pt>
                <c:pt idx="8">
                  <c:v>2569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A7-4D2E-B868-5B4AEC715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3763322340135729"/>
          <c:y val="3.3790760896546104E-2"/>
          <c:w val="0.26154662733702372"/>
          <c:h val="0.89255888374568348"/>
        </c:manualLayout>
      </c:layout>
      <c:overlay val="0"/>
      <c:txPr>
        <a:bodyPr/>
        <a:lstStyle/>
        <a:p>
          <a:pPr>
            <a:defRPr sz="1100"/>
          </a:pPr>
          <a:endParaRPr lang="es-MX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Tomas activas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20102</c:v>
                </c:pt>
                <c:pt idx="1">
                  <c:v>20111</c:v>
                </c:pt>
                <c:pt idx="2">
                  <c:v>20106</c:v>
                </c:pt>
                <c:pt idx="3">
                  <c:v>20115</c:v>
                </c:pt>
                <c:pt idx="4">
                  <c:v>20138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B5-479A-9880-0486F3748B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M3 facturados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233289</c:v>
                </c:pt>
                <c:pt idx="1">
                  <c:v>231991</c:v>
                </c:pt>
                <c:pt idx="2">
                  <c:v>252075</c:v>
                </c:pt>
                <c:pt idx="3">
                  <c:v>291389</c:v>
                </c:pt>
                <c:pt idx="4">
                  <c:v>260569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B5-479A-9880-0486F3748B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914880"/>
        <c:axId val="209920768"/>
      </c:barChart>
      <c:catAx>
        <c:axId val="209914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9920768"/>
        <c:crosses val="autoZero"/>
        <c:auto val="1"/>
        <c:lblAlgn val="ctr"/>
        <c:lblOffset val="100"/>
        <c:noMultiLvlLbl val="0"/>
      </c:catAx>
      <c:valAx>
        <c:axId val="2099207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9148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Usuarios c/rezago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8027</c:v>
                </c:pt>
                <c:pt idx="1">
                  <c:v>8035</c:v>
                </c:pt>
                <c:pt idx="2">
                  <c:v>7636</c:v>
                </c:pt>
                <c:pt idx="3">
                  <c:v>7632</c:v>
                </c:pt>
                <c:pt idx="4">
                  <c:v>8318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09-4FAC-9B68-9FF71AD30C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007552"/>
        <c:axId val="210009088"/>
      </c:barChart>
      <c:catAx>
        <c:axId val="210007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0009088"/>
        <c:crosses val="autoZero"/>
        <c:auto val="1"/>
        <c:lblAlgn val="ctr"/>
        <c:lblOffset val="100"/>
        <c:noMultiLvlLbl val="0"/>
      </c:catAx>
      <c:valAx>
        <c:axId val="210009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007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Susp.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38</c:v>
                </c:pt>
                <c:pt idx="1">
                  <c:v>32</c:v>
                </c:pt>
                <c:pt idx="2">
                  <c:v>40</c:v>
                </c:pt>
                <c:pt idx="3">
                  <c:v>25</c:v>
                </c:pt>
                <c:pt idx="4">
                  <c:v>51</c:v>
                </c:pt>
                <c:pt idx="5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98-49E8-BDC3-48E9D3EFD9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793984"/>
        <c:axId val="210795520"/>
      </c:barChart>
      <c:catAx>
        <c:axId val="210793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0795520"/>
        <c:crosses val="autoZero"/>
        <c:auto val="1"/>
        <c:lblAlgn val="ctr"/>
        <c:lblOffset val="100"/>
        <c:noMultiLvlLbl val="0"/>
      </c:catAx>
      <c:valAx>
        <c:axId val="210795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7939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Hoja1!$A$1:$C$1</c:f>
              <c:strCache>
                <c:ptCount val="3"/>
                <c:pt idx="0">
                  <c:v>Abril</c:v>
                </c:pt>
                <c:pt idx="1">
                  <c:v>Mayo</c:v>
                </c:pt>
                <c:pt idx="2">
                  <c:v>Junio</c:v>
                </c:pt>
              </c:strCache>
            </c:strRef>
          </c:cat>
          <c:val>
            <c:numRef>
              <c:f>Hoja1!$A$2:$C$2</c:f>
              <c:numCache>
                <c:formatCode>#,##0</c:formatCode>
                <c:ptCount val="3"/>
                <c:pt idx="0">
                  <c:v>36998</c:v>
                </c:pt>
                <c:pt idx="1">
                  <c:v>50043</c:v>
                </c:pt>
                <c:pt idx="2">
                  <c:v>51419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AD-4225-94B0-2FC36D18673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26508744"/>
        <c:axId val="326513992"/>
      </c:barChart>
      <c:catAx>
        <c:axId val="3265087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meses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6513992"/>
        <c:crosses val="autoZero"/>
        <c:auto val="1"/>
        <c:lblAlgn val="ctr"/>
        <c:lblOffset val="100"/>
        <c:noMultiLvlLbl val="0"/>
      </c:catAx>
      <c:valAx>
        <c:axId val="326513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metros cúbicos</a:t>
                </a:r>
              </a:p>
            </c:rich>
          </c:tx>
          <c:layout>
            <c:manualLayout>
              <c:xMode val="edge"/>
              <c:yMode val="edge"/>
              <c:x val="0"/>
              <c:y val="0.279805752383429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65087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s-MX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99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4F3-4C3B-BA69-C9D015C43F74}"/>
              </c:ext>
            </c:extLst>
          </c:dPt>
          <c:dPt>
            <c:idx val="1"/>
            <c:invertIfNegative val="0"/>
            <c:bubble3D val="0"/>
            <c:spPr>
              <a:solidFill>
                <a:srgbClr val="0099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4F3-4C3B-BA69-C9D015C43F74}"/>
              </c:ext>
            </c:extLst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4F3-4C3B-BA69-C9D015C43F7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Hoja2!$A$1:$C$1</c:f>
              <c:strCache>
                <c:ptCount val="3"/>
                <c:pt idx="0">
                  <c:v>Abril</c:v>
                </c:pt>
                <c:pt idx="1">
                  <c:v>Mayo</c:v>
                </c:pt>
                <c:pt idx="2">
                  <c:v>Junio</c:v>
                </c:pt>
              </c:strCache>
            </c:strRef>
          </c:cat>
          <c:val>
            <c:numRef>
              <c:f>Hoja2!$A$2:$C$2</c:f>
              <c:numCache>
                <c:formatCode>#,##0</c:formatCode>
                <c:ptCount val="3"/>
                <c:pt idx="0">
                  <c:v>1114</c:v>
                </c:pt>
                <c:pt idx="1">
                  <c:v>1353</c:v>
                </c:pt>
                <c:pt idx="2" formatCode="General">
                  <c:v>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4F3-4C3B-BA69-C9D015C43F7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56220240"/>
        <c:axId val="456212696"/>
      </c:barChart>
      <c:catAx>
        <c:axId val="4562202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meses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6212696"/>
        <c:crosses val="autoZero"/>
        <c:auto val="1"/>
        <c:lblAlgn val="ctr"/>
        <c:lblOffset val="100"/>
        <c:noMultiLvlLbl val="0"/>
      </c:catAx>
      <c:valAx>
        <c:axId val="456212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metros cúbicos</a:t>
                </a:r>
              </a:p>
            </c:rich>
          </c:tx>
          <c:layout>
            <c:manualLayout>
              <c:xMode val="edge"/>
              <c:yMode val="edge"/>
              <c:x val="0"/>
              <c:y val="0.278627783410109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6220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s-MX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MX" sz="1000" b="1" i="0" u="none" strike="noStrike" baseline="0">
                <a:solidFill>
                  <a:srgbClr val="339966"/>
                </a:solidFill>
                <a:latin typeface="Arial Black"/>
              </a:rPr>
              <a:t>Comparativo del 2019 kw/h por m</a:t>
            </a:r>
            <a:r>
              <a:rPr lang="es-MX" sz="1000" b="1" i="0" u="none" strike="noStrike" baseline="30000">
                <a:solidFill>
                  <a:srgbClr val="339966"/>
                </a:solidFill>
                <a:latin typeface="Arial Black"/>
              </a:rPr>
              <a:t>3 </a:t>
            </a:r>
            <a:r>
              <a:rPr lang="es-MX" sz="1000" b="1" i="0" u="none" strike="noStrike" baseline="0">
                <a:solidFill>
                  <a:srgbClr val="339966"/>
                </a:solidFill>
                <a:latin typeface="Arial Black"/>
              </a:rPr>
              <a:t>mensual tratado</a:t>
            </a:r>
          </a:p>
        </c:rich>
      </c:tx>
      <c:layout>
        <c:manualLayout>
          <c:xMode val="edge"/>
          <c:yMode val="edge"/>
          <c:x val="0.2441717152765589"/>
          <c:y val="1.496239088324822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202453987730061E-2"/>
          <c:y val="7.1428657333187415E-2"/>
          <c:w val="0.72147239263803686"/>
          <c:h val="0.77339994491796027"/>
        </c:manualLayout>
      </c:layout>
      <c:barChart>
        <c:barDir val="col"/>
        <c:grouping val="clustered"/>
        <c:varyColors val="0"/>
        <c:ser>
          <c:idx val="1"/>
          <c:order val="0"/>
          <c:tx>
            <c:v>Kw/h</c:v>
          </c:tx>
          <c:spPr>
            <a:gradFill rotWithShape="0">
              <a:gsLst>
                <a:gs pos="0">
                  <a:srgbClr val="99CCFF">
                    <a:gamma/>
                    <a:shade val="46275"/>
                    <a:invGamma/>
                  </a:srgbClr>
                </a:gs>
                <a:gs pos="50000">
                  <a:srgbClr val="99CCFF"/>
                </a:gs>
                <a:gs pos="100000">
                  <a:srgbClr val="99CC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'junio 2019'!$D$12:$O$12</c:f>
              <c:numCache>
                <c:formatCode>#,##0</c:formatCode>
                <c:ptCount val="12"/>
                <c:pt idx="0">
                  <c:v>43360</c:v>
                </c:pt>
                <c:pt idx="1">
                  <c:v>41008</c:v>
                </c:pt>
                <c:pt idx="2">
                  <c:v>36796</c:v>
                </c:pt>
                <c:pt idx="3">
                  <c:v>40794</c:v>
                </c:pt>
                <c:pt idx="4">
                  <c:v>43719</c:v>
                </c:pt>
                <c:pt idx="5">
                  <c:v>45134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E6-40A9-95FF-4F314F08DD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327225304"/>
        <c:axId val="1"/>
      </c:barChart>
      <c:lineChart>
        <c:grouping val="standard"/>
        <c:varyColors val="0"/>
        <c:ser>
          <c:idx val="0"/>
          <c:order val="1"/>
          <c:tx>
            <c:v>m3 Tratados</c:v>
          </c:tx>
          <c:spPr>
            <a:ln w="12700">
              <a:solidFill>
                <a:srgbClr val="333333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333333"/>
              </a:solidFill>
              <a:ln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val>
            <c:numRef>
              <c:f>'junio 2019'!$D$13:$O$13</c:f>
              <c:numCache>
                <c:formatCode>#,##0</c:formatCode>
                <c:ptCount val="12"/>
                <c:pt idx="0">
                  <c:v>32131</c:v>
                </c:pt>
                <c:pt idx="1">
                  <c:v>27540</c:v>
                </c:pt>
                <c:pt idx="2">
                  <c:v>41067</c:v>
                </c:pt>
                <c:pt idx="3">
                  <c:v>36998</c:v>
                </c:pt>
                <c:pt idx="4">
                  <c:v>50043</c:v>
                </c:pt>
                <c:pt idx="5">
                  <c:v>51419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2E6-40A9-95FF-4F314F08DD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upDownBars>
          <c:gapWidth val="150"/>
          <c:upBars>
            <c:spPr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</a:ln>
            </c:spPr>
          </c:upBars>
          <c:downBars>
            <c:spPr>
              <a:solidFill>
                <a:srgbClr val="000000"/>
              </a:solidFill>
              <a:ln w="3175">
                <a:solidFill>
                  <a:srgbClr val="000000"/>
                </a:solidFill>
                <a:prstDash val="solid"/>
              </a:ln>
            </c:spPr>
          </c:downBars>
        </c:upDownBars>
        <c:marker val="1"/>
        <c:smooth val="0"/>
        <c:axId val="3"/>
        <c:axId val="4"/>
      </c:lineChart>
      <c:catAx>
        <c:axId val="327225304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MX"/>
          </a:p>
        </c:txPr>
        <c:crossAx val="1"/>
        <c:crossesAt val="0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700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700" b="1" i="0" u="none" strike="noStrike" baseline="0">
                    <a:solidFill>
                      <a:srgbClr val="969696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MX"/>
                  <a:t>Kw/h</a:t>
                </a:r>
              </a:p>
            </c:rich>
          </c:tx>
          <c:layout>
            <c:manualLayout>
              <c:xMode val="edge"/>
              <c:yMode val="edge"/>
              <c:x val="2.0858939519570047E-2"/>
              <c:y val="0.42364569444793843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1"/>
        <c:majorTickMark val="cross"/>
        <c:minorTickMark val="none"/>
        <c:tickLblPos val="nextTo"/>
        <c:spPr>
          <a:ln w="25400">
            <a:solidFill>
              <a:srgbClr val="C0C0C0"/>
            </a:solidFill>
            <a:prstDash val="solid"/>
          </a:ln>
        </c:spPr>
        <c:txPr>
          <a:bodyPr rot="0" vert="horz"/>
          <a:lstStyle/>
          <a:p>
            <a:pPr>
              <a:defRPr sz="600" b="1" i="0" u="none" strike="noStrike" baseline="0">
                <a:solidFill>
                  <a:srgbClr val="969696"/>
                </a:solidFill>
                <a:latin typeface="Arial"/>
                <a:ea typeface="Arial"/>
                <a:cs typeface="Arial"/>
              </a:defRPr>
            </a:pPr>
            <a:endParaRPr lang="es-MX"/>
          </a:p>
        </c:txPr>
        <c:crossAx val="327225304"/>
        <c:crosses val="autoZero"/>
        <c:crossBetween val="between"/>
        <c:majorUnit val="10000"/>
      </c:valAx>
      <c:catAx>
        <c:axId val="3"/>
        <c:scaling>
          <c:orientation val="minMax"/>
        </c:scaling>
        <c:delete val="1"/>
        <c:axPos val="b"/>
        <c:majorTickMark val="out"/>
        <c:minorTickMark val="none"/>
        <c:tickLblPos val="nextTo"/>
        <c:crossAx val="4"/>
        <c:crosses val="autoZero"/>
        <c:auto val="0"/>
        <c:lblAlgn val="ctr"/>
        <c:lblOffset val="100"/>
        <c:noMultiLvlLbl val="0"/>
      </c:catAx>
      <c:valAx>
        <c:axId val="4"/>
        <c:scaling>
          <c:orientation val="minMax"/>
          <c:max val="200000"/>
        </c:scaling>
        <c:delete val="0"/>
        <c:axPos val="r"/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MX" sz="700" b="1" i="0" u="none" strike="noStrike" baseline="0">
                    <a:solidFill>
                      <a:srgbClr val="333333"/>
                    </a:solidFill>
                    <a:latin typeface="Arial"/>
                    <a:cs typeface="Arial"/>
                  </a:rPr>
                  <a:t>m</a:t>
                </a:r>
                <a:r>
                  <a:rPr lang="es-MX" sz="700" b="1" i="0" u="none" strike="noStrike" baseline="30000">
                    <a:solidFill>
                      <a:srgbClr val="333333"/>
                    </a:solidFill>
                    <a:latin typeface="Arial"/>
                    <a:cs typeface="Arial"/>
                  </a:rPr>
                  <a:t>3</a:t>
                </a:r>
                <a:r>
                  <a:rPr lang="es-MX" sz="700" b="1" i="0" u="none" strike="noStrike" baseline="0">
                    <a:solidFill>
                      <a:srgbClr val="333333"/>
                    </a:solidFill>
                    <a:latin typeface="Arial"/>
                    <a:cs typeface="Arial"/>
                  </a:rPr>
                  <a:t>  tratados</a:t>
                </a:r>
              </a:p>
            </c:rich>
          </c:tx>
          <c:layout>
            <c:manualLayout>
              <c:xMode val="edge"/>
              <c:yMode val="edge"/>
              <c:x val="0.87239276873634464"/>
              <c:y val="0.376847878040804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1"/>
        <c:majorTickMark val="cross"/>
        <c:minorTickMark val="none"/>
        <c:tickLblPos val="nextTo"/>
        <c:spPr>
          <a:ln w="25400">
            <a:solidFill>
              <a:srgbClr val="333333"/>
            </a:solidFill>
            <a:prstDash val="solid"/>
          </a:ln>
        </c:spPr>
        <c:txPr>
          <a:bodyPr rot="0" vert="horz"/>
          <a:lstStyle/>
          <a:p>
            <a:pPr>
              <a:defRPr sz="600" b="1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es-MX"/>
          </a:p>
        </c:txPr>
        <c:crossAx val="3"/>
        <c:crosses val="max"/>
        <c:crossBetween val="between"/>
        <c:majorUnit val="20000"/>
      </c:valAx>
      <c:spPr>
        <a:gradFill rotWithShape="0">
          <a:gsLst>
            <a:gs pos="0">
              <a:srgbClr val="FFFFFF">
                <a:gamma/>
                <a:shade val="86275"/>
                <a:invGamma/>
              </a:srgbClr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0305434341844861"/>
          <c:y val="0.92857311765741735"/>
          <c:w val="0.19083987483885811"/>
          <c:h val="3.911549394983771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535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  <a:effectLst>
      <a:outerShdw dist="35921" dir="2700000" algn="br">
        <a:srgbClr val="000000"/>
      </a:outerShdw>
    </a:effectLst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MX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399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Hoja3!$A$1:$C$1</c:f>
              <c:strCache>
                <c:ptCount val="3"/>
                <c:pt idx="0">
                  <c:v>Abril</c:v>
                </c:pt>
                <c:pt idx="1">
                  <c:v>Mayo</c:v>
                </c:pt>
                <c:pt idx="2">
                  <c:v>Junio</c:v>
                </c:pt>
              </c:strCache>
            </c:strRef>
          </c:cat>
          <c:val>
            <c:numRef>
              <c:f>Hoja3!$A$2:$C$2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49-4520-962F-454F6D24D2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59839320"/>
        <c:axId val="459840304"/>
      </c:barChart>
      <c:catAx>
        <c:axId val="4598393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meses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9840304"/>
        <c:crosses val="autoZero"/>
        <c:auto val="1"/>
        <c:lblAlgn val="ctr"/>
        <c:lblOffset val="100"/>
        <c:noMultiLvlLbl val="0"/>
      </c:catAx>
      <c:valAx>
        <c:axId val="459840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pesos</a:t>
                </a:r>
              </a:p>
            </c:rich>
          </c:tx>
          <c:layout>
            <c:manualLayout>
              <c:xMode val="edge"/>
              <c:yMode val="edge"/>
              <c:x val="0"/>
              <c:y val="0.354120407838933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9839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s-MX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ESCUELA SUSTENTABLE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5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ABRIL</c:v>
                </c:pt>
                <c:pt idx="1">
                  <c:v>MAYO</c:v>
                </c:pt>
                <c:pt idx="2">
                  <c:v>JUNIO</c:v>
                </c:pt>
              </c:strCache>
            </c:strRef>
          </c:cat>
          <c:val>
            <c:numRef>
              <c:f>Hoja1!$B$2:$D$2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8A-40CF-80B6-2B9B09BAE07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31949264"/>
        <c:axId val="431949592"/>
        <c:axId val="0"/>
      </c:bar3DChart>
      <c:catAx>
        <c:axId val="4319492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dirty="0"/>
                  <a:t>MES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31949592"/>
        <c:crosses val="autoZero"/>
        <c:auto val="1"/>
        <c:lblAlgn val="ctr"/>
        <c:lblOffset val="100"/>
        <c:noMultiLvlLbl val="0"/>
      </c:catAx>
      <c:valAx>
        <c:axId val="431949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eSCUELAS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31949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EDUCACIÓN EN MATERIA HÍDRICA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accent5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5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ABRIL</c:v>
                </c:pt>
                <c:pt idx="1">
                  <c:v>MAYO</c:v>
                </c:pt>
                <c:pt idx="2">
                  <c:v>JUNIO</c:v>
                </c:pt>
              </c:strCache>
            </c:strRef>
          </c:cat>
          <c:val>
            <c:numRef>
              <c:f>Hoja1!$B$2:$D$2</c:f>
              <c:numCache>
                <c:formatCode>General</c:formatCode>
                <c:ptCount val="3"/>
                <c:pt idx="0">
                  <c:v>450</c:v>
                </c:pt>
                <c:pt idx="1">
                  <c:v>0</c:v>
                </c:pt>
                <c:pt idx="2">
                  <c:v>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5F-4CCD-A60A-E7CF1B5FAA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589175120"/>
        <c:axId val="406416632"/>
        <c:axId val="0"/>
      </c:bar3DChart>
      <c:catAx>
        <c:axId val="589175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06416632"/>
        <c:crosses val="autoZero"/>
        <c:auto val="1"/>
        <c:lblAlgn val="ctr"/>
        <c:lblOffset val="100"/>
        <c:noMultiLvlLbl val="0"/>
      </c:catAx>
      <c:valAx>
        <c:axId val="406416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HABITANTES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5891751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1775345110119"/>
          <c:y val="0.28346159508924529"/>
          <c:w val="0.87782246548898812"/>
          <c:h val="0.5972158987949624"/>
        </c:manualLayout>
      </c:layout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488921496"/>
        <c:axId val="488921824"/>
      </c:barChart>
      <c:catAx>
        <c:axId val="4889214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meses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88921824"/>
        <c:crosses val="autoZero"/>
        <c:auto val="1"/>
        <c:lblAlgn val="ctr"/>
        <c:lblOffset val="100"/>
        <c:noMultiLvlLbl val="0"/>
      </c:catAx>
      <c:valAx>
        <c:axId val="488921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negocios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88921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Tomas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Hoja1!$A$2:$A$10</c:f>
              <c:strCache>
                <c:ptCount val="9"/>
                <c:pt idx="0">
                  <c:v>Comercial</c:v>
                </c:pt>
                <c:pt idx="1">
                  <c:v>Doméstica</c:v>
                </c:pt>
                <c:pt idx="2">
                  <c:v>E. Mpio</c:v>
                </c:pt>
                <c:pt idx="3">
                  <c:v>Escuelas</c:v>
                </c:pt>
                <c:pt idx="4">
                  <c:v>Industrial</c:v>
                </c:pt>
                <c:pt idx="5">
                  <c:v>Insen</c:v>
                </c:pt>
                <c:pt idx="6">
                  <c:v>Mixta</c:v>
                </c:pt>
                <c:pt idx="7">
                  <c:v>Servicio Público</c:v>
                </c:pt>
                <c:pt idx="8">
                  <c:v>Cortados y suspendidos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1203</c:v>
                </c:pt>
                <c:pt idx="1">
                  <c:v>17497</c:v>
                </c:pt>
                <c:pt idx="2">
                  <c:v>52</c:v>
                </c:pt>
                <c:pt idx="3">
                  <c:v>45</c:v>
                </c:pt>
                <c:pt idx="4">
                  <c:v>85</c:v>
                </c:pt>
                <c:pt idx="5">
                  <c:v>647</c:v>
                </c:pt>
                <c:pt idx="6">
                  <c:v>751</c:v>
                </c:pt>
                <c:pt idx="7">
                  <c:v>82</c:v>
                </c:pt>
                <c:pt idx="8">
                  <c:v>2581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2D-4439-AA53-E966FCF09E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3521732379718596"/>
          <c:y val="1.7963057868122176E-2"/>
          <c:w val="0.26154662733702372"/>
          <c:h val="0.82287877511817686"/>
        </c:manualLayout>
      </c:layout>
      <c:overlay val="0"/>
      <c:txPr>
        <a:bodyPr/>
        <a:lstStyle/>
        <a:p>
          <a:pPr>
            <a:defRPr sz="1050"/>
          </a:pPr>
          <a:endParaRPr lang="es-MX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Negocio Sustentables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Abril</c:v>
                </c:pt>
                <c:pt idx="1">
                  <c:v>Mayo</c:v>
                </c:pt>
                <c:pt idx="2">
                  <c:v>Junio</c:v>
                </c:pt>
              </c:strCache>
            </c:strRef>
          </c:cat>
          <c:val>
            <c:numRef>
              <c:f>Hoja1!$B$2:$D$2</c:f>
              <c:numCache>
                <c:formatCode>General</c:formatCode>
                <c:ptCount val="3"/>
                <c:pt idx="0">
                  <c:v>4</c:v>
                </c:pt>
                <c:pt idx="1">
                  <c:v>3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CA-4449-91D2-06E4F7C8B33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412715160"/>
        <c:axId val="412684000"/>
        <c:axId val="0"/>
      </c:bar3DChart>
      <c:catAx>
        <c:axId val="412715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12684000"/>
        <c:crosses val="autoZero"/>
        <c:auto val="1"/>
        <c:lblAlgn val="ctr"/>
        <c:lblOffset val="100"/>
        <c:noMultiLvlLbl val="0"/>
      </c:catAx>
      <c:valAx>
        <c:axId val="412684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1271516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Tomas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Hoja1!$A$2:$A$10</c:f>
              <c:strCache>
                <c:ptCount val="9"/>
                <c:pt idx="0">
                  <c:v>Comercial</c:v>
                </c:pt>
                <c:pt idx="1">
                  <c:v>Doméstica</c:v>
                </c:pt>
                <c:pt idx="2">
                  <c:v>E. Mpio</c:v>
                </c:pt>
                <c:pt idx="3">
                  <c:v>Escuelas</c:v>
                </c:pt>
                <c:pt idx="4">
                  <c:v>Industrial</c:v>
                </c:pt>
                <c:pt idx="5">
                  <c:v>Insen</c:v>
                </c:pt>
                <c:pt idx="6">
                  <c:v>Mixta</c:v>
                </c:pt>
                <c:pt idx="7">
                  <c:v>Servicio Público</c:v>
                </c:pt>
                <c:pt idx="8">
                  <c:v>Cortados y suspendidos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1203</c:v>
                </c:pt>
                <c:pt idx="1">
                  <c:v>17514</c:v>
                </c:pt>
                <c:pt idx="2">
                  <c:v>51</c:v>
                </c:pt>
                <c:pt idx="3">
                  <c:v>45</c:v>
                </c:pt>
                <c:pt idx="4">
                  <c:v>83</c:v>
                </c:pt>
                <c:pt idx="5">
                  <c:v>646</c:v>
                </c:pt>
                <c:pt idx="6">
                  <c:v>751</c:v>
                </c:pt>
                <c:pt idx="7">
                  <c:v>83</c:v>
                </c:pt>
                <c:pt idx="8">
                  <c:v>2580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2D-4439-AA53-E966FCF09E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3629586518929091"/>
          <c:y val="4.6409717916647254E-2"/>
          <c:w val="0.26154671227491882"/>
          <c:h val="0.52493159362221398"/>
        </c:manualLayout>
      </c:layout>
      <c:overlay val="0"/>
      <c:txPr>
        <a:bodyPr/>
        <a:lstStyle/>
        <a:p>
          <a:pPr>
            <a:defRPr sz="1100"/>
          </a:pPr>
          <a:endParaRPr lang="es-MX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Medidores nvos instalados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103</c:v>
                </c:pt>
                <c:pt idx="1">
                  <c:v>93</c:v>
                </c:pt>
                <c:pt idx="2">
                  <c:v>53</c:v>
                </c:pt>
                <c:pt idx="3">
                  <c:v>89</c:v>
                </c:pt>
                <c:pt idx="4">
                  <c:v>92</c:v>
                </c:pt>
                <c:pt idx="5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00-4F60-ADF0-1FDE62B907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5421184"/>
        <c:axId val="225422720"/>
      </c:barChart>
      <c:catAx>
        <c:axId val="225421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5422720"/>
        <c:crosses val="autoZero"/>
        <c:auto val="1"/>
        <c:lblAlgn val="ctr"/>
        <c:lblOffset val="100"/>
        <c:noMultiLvlLbl val="0"/>
      </c:catAx>
      <c:valAx>
        <c:axId val="2254227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5421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Robo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aseline="0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74</c:v>
                </c:pt>
                <c:pt idx="1">
                  <c:v>69</c:v>
                </c:pt>
                <c:pt idx="2">
                  <c:v>31</c:v>
                </c:pt>
                <c:pt idx="3">
                  <c:v>14</c:v>
                </c:pt>
                <c:pt idx="4">
                  <c:v>30</c:v>
                </c:pt>
                <c:pt idx="5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84-472A-B9C7-945495629C6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Mal estado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90" baseline="0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Hoja1!$C$2:$C$7</c:f>
              <c:numCache>
                <c:formatCode>General</c:formatCode>
                <c:ptCount val="6"/>
                <c:pt idx="0">
                  <c:v>26</c:v>
                </c:pt>
                <c:pt idx="1">
                  <c:v>22</c:v>
                </c:pt>
                <c:pt idx="2">
                  <c:v>21</c:v>
                </c:pt>
                <c:pt idx="3">
                  <c:v>46</c:v>
                </c:pt>
                <c:pt idx="4">
                  <c:v>45</c:v>
                </c:pt>
                <c:pt idx="5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84-472A-B9C7-945495629C6E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Reconexión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Hoja1!$D$2:$D$7</c:f>
              <c:numCache>
                <c:formatCode>General</c:formatCode>
                <c:ptCount val="6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5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BE-46E0-96D9-DA979F189B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8328832"/>
        <c:axId val="148330368"/>
      </c:barChart>
      <c:catAx>
        <c:axId val="148328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aseline="0"/>
            </a:pPr>
            <a:endParaRPr lang="es-MX"/>
          </a:p>
        </c:txPr>
        <c:crossAx val="148330368"/>
        <c:crosses val="autoZero"/>
        <c:auto val="1"/>
        <c:lblAlgn val="ctr"/>
        <c:lblOffset val="100"/>
        <c:noMultiLvlLbl val="0"/>
      </c:catAx>
      <c:valAx>
        <c:axId val="148330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aseline="0"/>
            </a:pPr>
            <a:endParaRPr lang="es-MX"/>
          </a:p>
        </c:txPr>
        <c:crossAx val="1483288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Ordenes atención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1602</c:v>
                </c:pt>
                <c:pt idx="1">
                  <c:v>1147</c:v>
                </c:pt>
                <c:pt idx="2">
                  <c:v>1079</c:v>
                </c:pt>
                <c:pt idx="3">
                  <c:v>1164</c:v>
                </c:pt>
                <c:pt idx="4">
                  <c:v>1353</c:v>
                </c:pt>
                <c:pt idx="5">
                  <c:v>1182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EC-4304-9848-A07A9C39687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Usuarios registrados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Hoja1!$C$2:$C$7</c:f>
              <c:numCache>
                <c:formatCode>General</c:formatCode>
                <c:ptCount val="6"/>
                <c:pt idx="0">
                  <c:v>1263</c:v>
                </c:pt>
                <c:pt idx="1">
                  <c:v>1656</c:v>
                </c:pt>
                <c:pt idx="2">
                  <c:v>1768</c:v>
                </c:pt>
                <c:pt idx="3">
                  <c:v>1517</c:v>
                </c:pt>
                <c:pt idx="4">
                  <c:v>1934</c:v>
                </c:pt>
                <c:pt idx="5">
                  <c:v>1927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EC-4304-9848-A07A9C3968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420416"/>
        <c:axId val="165495936"/>
      </c:barChart>
      <c:catAx>
        <c:axId val="165420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5495936"/>
        <c:crosses val="autoZero"/>
        <c:auto val="1"/>
        <c:lblAlgn val="ctr"/>
        <c:lblOffset val="100"/>
        <c:noMultiLvlLbl val="0"/>
      </c:catAx>
      <c:valAx>
        <c:axId val="1654959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54204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Agua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</c:v>
                </c:pt>
                <c:pt idx="1">
                  <c:v>14</c:v>
                </c:pt>
                <c:pt idx="2">
                  <c:v>13</c:v>
                </c:pt>
                <c:pt idx="3">
                  <c:v>24</c:v>
                </c:pt>
                <c:pt idx="4">
                  <c:v>17</c:v>
                </c:pt>
                <c:pt idx="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2B-4722-88B7-8ADA56A0012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Drenaje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8</c:v>
                </c:pt>
                <c:pt idx="4">
                  <c:v>6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2B-4722-88B7-8ADA56A001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380224"/>
        <c:axId val="179381760"/>
      </c:barChart>
      <c:catAx>
        <c:axId val="179380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9381760"/>
        <c:crosses val="autoZero"/>
        <c:auto val="1"/>
        <c:lblAlgn val="ctr"/>
        <c:lblOffset val="100"/>
        <c:noMultiLvlLbl val="0"/>
      </c:catAx>
      <c:valAx>
        <c:axId val="1793817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93802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Reconex.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53</c:v>
                </c:pt>
                <c:pt idx="1">
                  <c:v>35</c:v>
                </c:pt>
                <c:pt idx="2">
                  <c:v>46</c:v>
                </c:pt>
                <c:pt idx="3">
                  <c:v>30</c:v>
                </c:pt>
                <c:pt idx="4">
                  <c:v>40</c:v>
                </c:pt>
                <c:pt idx="5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F9-47B0-8410-12438999593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Suspensiones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38</c:v>
                </c:pt>
                <c:pt idx="1">
                  <c:v>32</c:v>
                </c:pt>
                <c:pt idx="2">
                  <c:v>40</c:v>
                </c:pt>
                <c:pt idx="3">
                  <c:v>25</c:v>
                </c:pt>
                <c:pt idx="4">
                  <c:v>51</c:v>
                </c:pt>
                <c:pt idx="5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F9-47B0-8410-12438999593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Susp. Vol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3</c:v>
                </c:pt>
                <c:pt idx="4">
                  <c:v>1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F9-47B0-8410-1243899959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482496"/>
        <c:axId val="189484032"/>
      </c:barChart>
      <c:catAx>
        <c:axId val="189482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9484032"/>
        <c:crosses val="autoZero"/>
        <c:auto val="1"/>
        <c:lblAlgn val="ctr"/>
        <c:lblOffset val="100"/>
        <c:noMultiLvlLbl val="0"/>
      </c:catAx>
      <c:valAx>
        <c:axId val="189484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94824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Fact. Corriente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abril</c:v>
                </c:pt>
                <c:pt idx="1">
                  <c:v>mayo</c:v>
                </c:pt>
                <c:pt idx="2">
                  <c:v>junio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>
                  <c:v>-7.8625479179999999E-2</c:v>
                </c:pt>
                <c:pt idx="1">
                  <c:v>9.130988977E-2</c:v>
                </c:pt>
                <c:pt idx="2">
                  <c:v>7.011499065E-2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2AD-4070-A17C-821278302BF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Rezagos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abril</c:v>
                </c:pt>
                <c:pt idx="1">
                  <c:v>mayo</c:v>
                </c:pt>
                <c:pt idx="2">
                  <c:v>junio</c:v>
                </c:pt>
              </c:strCache>
            </c:strRef>
          </c:cat>
          <c:val>
            <c:numRef>
              <c:f>Hoja1!$C$2:$C$4</c:f>
              <c:numCache>
                <c:formatCode>0%</c:formatCode>
                <c:ptCount val="3"/>
                <c:pt idx="0">
                  <c:v>-7.7802862030000003E-2</c:v>
                </c:pt>
                <c:pt idx="1">
                  <c:v>0.26314116209999999</c:v>
                </c:pt>
                <c:pt idx="2">
                  <c:v>2.2815829900000001E-2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AD-4070-A17C-821278302BF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Abonos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abril</c:v>
                </c:pt>
                <c:pt idx="1">
                  <c:v>mayo</c:v>
                </c:pt>
                <c:pt idx="2">
                  <c:v>junio</c:v>
                </c:pt>
              </c:strCache>
            </c:strRef>
          </c:cat>
          <c:val>
            <c:numRef>
              <c:f>Hoja1!$D$2:$D$4</c:f>
              <c:numCache>
                <c:formatCode>0%</c:formatCode>
                <c:ptCount val="3"/>
                <c:pt idx="0">
                  <c:v>4.1671565600000002E-2</c:v>
                </c:pt>
                <c:pt idx="1">
                  <c:v>0.21158088059999999</c:v>
                </c:pt>
                <c:pt idx="2">
                  <c:v>0.22030149439999999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2AD-4070-A17C-821278302B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537664"/>
        <c:axId val="209547648"/>
      </c:lineChart>
      <c:catAx>
        <c:axId val="209537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9547648"/>
        <c:crosses val="autoZero"/>
        <c:auto val="1"/>
        <c:lblAlgn val="ctr"/>
        <c:lblOffset val="100"/>
        <c:noMultiLvlLbl val="0"/>
      </c:catAx>
      <c:valAx>
        <c:axId val="2095476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095376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0.39333</cdr:x>
      <cdr:y>0.90602</cdr:y>
    </cdr:from>
    <cdr:to>
      <cdr:x>0.43215</cdr:x>
      <cdr:y>0.94148</cdr:y>
    </cdr:to>
    <cdr:sp macro="" textlink="">
      <cdr:nvSpPr>
        <cdr:cNvPr id="5836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49462" y="3603453"/>
          <a:ext cx="320665" cy="14100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s-ES" sz="800" b="0" i="1" strike="noStrike">
              <a:solidFill>
                <a:srgbClr val="000000"/>
              </a:solidFill>
              <a:latin typeface="Arial"/>
              <a:cs typeface="Arial"/>
            </a:rPr>
            <a:t>Meses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A9928-DE57-4F9F-BC23-B81FD241AE92}" type="datetimeFigureOut">
              <a:rPr lang="es-MX" smtClean="0"/>
              <a:t>25/07/2019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65D07-3B63-4ECD-9AAD-E9BB0303FC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1394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604" cy="4667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159" y="1"/>
            <a:ext cx="3038604" cy="4667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8EB8E-045A-4ABB-848F-46A71E01B624}" type="datetimeFigureOut">
              <a:rPr lang="es-MX" smtClean="0"/>
              <a:t>25/07/2019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0713" y="4474283"/>
            <a:ext cx="5608975" cy="365969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648"/>
            <a:ext cx="3038604" cy="4667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159" y="8829648"/>
            <a:ext cx="3038604" cy="4667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29C7E-1AAD-4AD4-8C44-0225062554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4659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60F5-EEE9-4D3B-A262-21C0CA7189CD}" type="datetimeFigureOut">
              <a:rPr lang="es-MX" smtClean="0"/>
              <a:t>25/07/2019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6DA3-6ACF-4B83-AA54-5AC54F0873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8546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60F5-EEE9-4D3B-A262-21C0CA7189CD}" type="datetimeFigureOut">
              <a:rPr lang="es-MX" smtClean="0"/>
              <a:t>25/07/2019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6DA3-6ACF-4B83-AA54-5AC54F0873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836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60F5-EEE9-4D3B-A262-21C0CA7189CD}" type="datetimeFigureOut">
              <a:rPr lang="es-MX" smtClean="0"/>
              <a:t>25/07/2019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6DA3-6ACF-4B83-AA54-5AC54F0873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2429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74D08-5E3F-4F4C-9C65-5DCE84C04512}" type="datetimeFigureOut">
              <a:rPr lang="es-MX" smtClean="0"/>
              <a:t>25/07/2019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0172C-7DCD-481D-91AB-781753E3BA54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12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60F5-EEE9-4D3B-A262-21C0CA7189CD}" type="datetimeFigureOut">
              <a:rPr lang="es-MX" smtClean="0"/>
              <a:t>25/07/2019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6DA3-6ACF-4B83-AA54-5AC54F0873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5307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60F5-EEE9-4D3B-A262-21C0CA7189CD}" type="datetimeFigureOut">
              <a:rPr lang="es-MX" smtClean="0"/>
              <a:t>25/07/2019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6DA3-6ACF-4B83-AA54-5AC54F0873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932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60F5-EEE9-4D3B-A262-21C0CA7189CD}" type="datetimeFigureOut">
              <a:rPr lang="es-MX" smtClean="0"/>
              <a:t>25/07/2019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6DA3-6ACF-4B83-AA54-5AC54F0873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7994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60F5-EEE9-4D3B-A262-21C0CA7189CD}" type="datetimeFigureOut">
              <a:rPr lang="es-MX" smtClean="0"/>
              <a:t>25/07/2019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6DA3-6ACF-4B83-AA54-5AC54F0873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723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60F5-EEE9-4D3B-A262-21C0CA7189CD}" type="datetimeFigureOut">
              <a:rPr lang="es-MX" smtClean="0"/>
              <a:t>25/07/2019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6DA3-6ACF-4B83-AA54-5AC54F0873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6163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60F5-EEE9-4D3B-A262-21C0CA7189CD}" type="datetimeFigureOut">
              <a:rPr lang="es-MX" smtClean="0"/>
              <a:t>25/07/2019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6DA3-6ACF-4B83-AA54-5AC54F0873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6821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60F5-EEE9-4D3B-A262-21C0CA7189CD}" type="datetimeFigureOut">
              <a:rPr lang="es-MX" smtClean="0"/>
              <a:t>25/07/2019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6DA3-6ACF-4B83-AA54-5AC54F0873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1582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60F5-EEE9-4D3B-A262-21C0CA7189CD}" type="datetimeFigureOut">
              <a:rPr lang="es-MX" smtClean="0"/>
              <a:t>25/07/2019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6DA3-6ACF-4B83-AA54-5AC54F0873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6240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A60F5-EEE9-4D3B-A262-21C0CA7189CD}" type="datetimeFigureOut">
              <a:rPr lang="es-MX" smtClean="0"/>
              <a:t>25/07/2019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36DA3-6ACF-4B83-AA54-5AC54F0873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9330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" r="7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5 Imagen">
            <a:extLst>
              <a:ext uri="{FF2B5EF4-FFF2-40B4-BE49-F238E27FC236}">
                <a16:creationId xmlns:a16="http://schemas.microsoft.com/office/drawing/2014/main" id="{EA0B3989-D458-4C26-A2B6-448D2DC410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69" y="764704"/>
            <a:ext cx="8100431" cy="396044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D187CE9-C7D7-4C2B-AA45-620219ECC12B}"/>
              </a:ext>
            </a:extLst>
          </p:cNvPr>
          <p:cNvSpPr txBox="1">
            <a:spLocks/>
          </p:cNvSpPr>
          <p:nvPr/>
        </p:nvSpPr>
        <p:spPr>
          <a:xfrm>
            <a:off x="457200" y="56612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dirty="0">
                <a:solidFill>
                  <a:schemeClr val="bg1"/>
                </a:solidFill>
              </a:rPr>
              <a:t/>
            </a:r>
            <a:br>
              <a:rPr lang="es-MX" sz="4000" dirty="0">
                <a:solidFill>
                  <a:schemeClr val="bg1"/>
                </a:solidFill>
              </a:rPr>
            </a:br>
            <a:r>
              <a:rPr lang="es-MX" sz="4000" b="1" dirty="0">
                <a:solidFill>
                  <a:schemeClr val="bg1"/>
                </a:solidFill>
              </a:rPr>
              <a:t/>
            </a:r>
            <a:br>
              <a:rPr lang="es-MX" sz="4000" b="1" dirty="0">
                <a:solidFill>
                  <a:schemeClr val="bg1"/>
                </a:solidFill>
              </a:rPr>
            </a:br>
            <a:endParaRPr lang="es-MX" sz="4000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331640" y="5122639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>
                <a:solidFill>
                  <a:schemeClr val="bg1"/>
                </a:solidFill>
              </a:rPr>
              <a:t>INFORME TRIMESTRAL TRANSPARENCIA ABRIL-JUNIO 2019</a:t>
            </a:r>
            <a:endParaRPr lang="es-MX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3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400" b="1" u="sng" dirty="0"/>
              <a:t>DISTRIBUCION DEL PADRON DE USUARIOS CORRESPONDIENTE AL MES DE  ABRIL DE 2019 CON UN TOTAL DE </a:t>
            </a:r>
            <a:r>
              <a:rPr lang="es-MX" sz="2400" b="1" u="sng" dirty="0" smtClean="0"/>
              <a:t>22920</a:t>
            </a:r>
            <a:endParaRPr lang="es-MX" dirty="0"/>
          </a:p>
        </p:txBody>
      </p:sp>
      <p:graphicFrame>
        <p:nvGraphicFramePr>
          <p:cNvPr id="2" name="1 Gráfico"/>
          <p:cNvGraphicFramePr/>
          <p:nvPr>
            <p:extLst/>
          </p:nvPr>
        </p:nvGraphicFramePr>
        <p:xfrm>
          <a:off x="1475656" y="1700808"/>
          <a:ext cx="5976664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373216"/>
            <a:ext cx="1323596" cy="113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24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es-MX" sz="2400" b="1" u="sng" dirty="0"/>
              <a:t>DISTRIBUCION DEL PADRON DE USUARIOS CORRESPONDIENTE AL MES DE  </a:t>
            </a:r>
            <a:r>
              <a:rPr lang="es-MX" sz="2400" b="1" u="sng" dirty="0" smtClean="0"/>
              <a:t>MAYO </a:t>
            </a:r>
            <a:r>
              <a:rPr lang="es-MX" sz="2400" b="1" u="sng" dirty="0"/>
              <a:t>DE 2019 CON UN TOTAL DE </a:t>
            </a:r>
            <a:r>
              <a:rPr lang="es-MX" sz="2400" b="1" u="sng" dirty="0" smtClean="0"/>
              <a:t>22943 </a:t>
            </a:r>
            <a:r>
              <a:rPr lang="es-MX" sz="2400" b="1" u="sng" dirty="0"/>
              <a:t>TOMAS.</a:t>
            </a:r>
            <a:endParaRPr lang="es-MX" dirty="0"/>
          </a:p>
        </p:txBody>
      </p:sp>
      <p:graphicFrame>
        <p:nvGraphicFramePr>
          <p:cNvPr id="2" name="1 Gráfico"/>
          <p:cNvGraphicFramePr/>
          <p:nvPr>
            <p:extLst/>
          </p:nvPr>
        </p:nvGraphicFramePr>
        <p:xfrm>
          <a:off x="1601670" y="1772816"/>
          <a:ext cx="588665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126" y="5373218"/>
            <a:ext cx="1764795" cy="113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65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400" b="1" u="sng" dirty="0"/>
              <a:t>DISTRIBUCION DEL PADRON DE USUARIOS </a:t>
            </a:r>
            <a:r>
              <a:rPr lang="es-MX" sz="2400" b="1" u="sng" dirty="0" smtClean="0"/>
              <a:t>CORRESPONDIENTE AL MES DE  JUNIO DE 2019 CON </a:t>
            </a:r>
            <a:r>
              <a:rPr lang="es-MX" sz="2400" b="1" u="sng" dirty="0"/>
              <a:t>UN TOTAL </a:t>
            </a:r>
            <a:r>
              <a:rPr lang="es-MX" sz="2400" b="1" u="sng" dirty="0" smtClean="0"/>
              <a:t>DE 22956 TOMAS.</a:t>
            </a:r>
            <a:endParaRPr lang="es-MX" dirty="0"/>
          </a:p>
        </p:txBody>
      </p:sp>
      <p:graphicFrame>
        <p:nvGraphicFramePr>
          <p:cNvPr id="2" name="1 Gráfico"/>
          <p:cNvGraphicFramePr/>
          <p:nvPr>
            <p:extLst/>
          </p:nvPr>
        </p:nvGraphicFramePr>
        <p:xfrm>
          <a:off x="971600" y="1772816"/>
          <a:ext cx="651672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126" y="5373218"/>
            <a:ext cx="1764795" cy="113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3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Instalación de medidores</a:t>
            </a: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814" y="3645026"/>
            <a:ext cx="3176717" cy="204297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886" y="1916832"/>
            <a:ext cx="2333268" cy="193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259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600" dirty="0"/>
              <a:t>Medidores Nuevos </a:t>
            </a:r>
            <a:r>
              <a:rPr lang="es-MX" sz="3600" dirty="0" smtClean="0"/>
              <a:t>Instalados</a:t>
            </a:r>
            <a:br>
              <a:rPr lang="es-MX" sz="3600" dirty="0" smtClean="0"/>
            </a:br>
            <a:r>
              <a:rPr lang="es-MX" sz="3600" dirty="0" smtClean="0"/>
              <a:t> </a:t>
            </a:r>
            <a:r>
              <a:rPr lang="es-MX" sz="3600" dirty="0"/>
              <a:t>(Todas las causas)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015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940982" y="1892595"/>
          <a:ext cx="6786230" cy="4233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es-MX" sz="3600" dirty="0"/>
              <a:t>Gráfica comparativa de medidores nuevos </a:t>
            </a:r>
            <a:r>
              <a:rPr lang="es-MX" sz="3600" dirty="0" smtClean="0"/>
              <a:t>instalados (robo, mal estado, reconexión).</a:t>
            </a:r>
            <a:endParaRPr lang="es-MX" sz="36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229200"/>
            <a:ext cx="1323596" cy="113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61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OMERCIALIZACION\Desktop\SAPAM\ATENCION USUARIOS\IMG_20170418_0930592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046" r="15960" b="31434"/>
          <a:stretch/>
        </p:blipFill>
        <p:spPr bwMode="auto">
          <a:xfrm>
            <a:off x="2915816" y="1628800"/>
            <a:ext cx="3849405" cy="338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Atención a usuarios</a:t>
            </a:r>
            <a:endParaRPr lang="es-MX" dirty="0"/>
          </a:p>
        </p:txBody>
      </p:sp>
      <p:pic>
        <p:nvPicPr>
          <p:cNvPr id="4" name="8 Imagen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852936"/>
            <a:ext cx="6434361" cy="30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83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Autofit/>
          </a:bodyPr>
          <a:lstStyle/>
          <a:p>
            <a:r>
              <a:rPr lang="es-MX" sz="3200" dirty="0" smtClean="0"/>
              <a:t>Comparativo de órdenes de atención ejecutadas y usuarios registrados en el trimestre.</a:t>
            </a:r>
            <a:endParaRPr lang="es-MX" sz="32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1450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Contratación de servicios</a:t>
            </a:r>
            <a:endParaRPr lang="es-MX" dirty="0"/>
          </a:p>
        </p:txBody>
      </p:sp>
      <p:pic>
        <p:nvPicPr>
          <p:cNvPr id="4098" name="Picture 2" descr="C:\Users\COMERCIALIZACION\Desktop\fotos\SAPAM\ATENCION USUARIOS\IMG_20170418_0931178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38" b="50000"/>
          <a:stretch/>
        </p:blipFill>
        <p:spPr bwMode="auto">
          <a:xfrm>
            <a:off x="3056282" y="2276872"/>
            <a:ext cx="3024336" cy="310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67" y="4005064"/>
            <a:ext cx="3294366" cy="211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98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Gráfica comparativa de Contratación de servicios.</a:t>
            </a:r>
            <a:endParaRPr lang="es-MX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4892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DAE9E13-EFC9-4450-B599-8DDD700B5526}"/>
              </a:ext>
            </a:extLst>
          </p:cNvPr>
          <p:cNvSpPr txBox="1"/>
          <p:nvPr/>
        </p:nvSpPr>
        <p:spPr>
          <a:xfrm>
            <a:off x="2576178" y="1628800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dirty="0">
                <a:solidFill>
                  <a:schemeClr val="tx2"/>
                </a:solidFill>
                <a:latin typeface="Arial Black" panose="020B0A04020102020204" pitchFamily="34" charset="0"/>
              </a:rPr>
              <a:t>JURIDICO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904" y="2575295"/>
            <a:ext cx="3631003" cy="363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dirty="0" smtClean="0"/>
              <a:t>Reporte de reconexiones y suspensiones voluntarias de servicios.</a:t>
            </a:r>
            <a:endParaRPr lang="es-MX" sz="32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467544" y="155548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412776"/>
            <a:ext cx="2160240" cy="143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98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COMERCIALIZACION\Desktop\fotos\SAPAM\IMG_20160919_102009780_HDR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181"/>
          <a:stretch/>
        </p:blipFill>
        <p:spPr bwMode="auto">
          <a:xfrm>
            <a:off x="2613416" y="1916832"/>
            <a:ext cx="4127242" cy="286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Ingresos </a:t>
            </a:r>
            <a:br>
              <a:rPr lang="es-MX" dirty="0"/>
            </a:br>
            <a:r>
              <a:rPr lang="es-MX" dirty="0" smtClean="0"/>
              <a:t>Agua</a:t>
            </a:r>
            <a:r>
              <a:rPr lang="es-MX" dirty="0"/>
              <a:t>, alcantarillado y </a:t>
            </a:r>
            <a:r>
              <a:rPr lang="es-MX" dirty="0" smtClean="0"/>
              <a:t>saneamiento</a:t>
            </a:r>
            <a:endParaRPr lang="es-MX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72" y="3212976"/>
            <a:ext cx="4004861" cy="257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59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800" dirty="0" smtClean="0"/>
              <a:t>Ingresos de agua potable, alcantarillado y saneamiento, respecto al mes anterior, incluye IVA (%). </a:t>
            </a:r>
            <a:endParaRPr lang="es-MX" sz="28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5910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/>
          <a:lstStyle/>
          <a:p>
            <a:r>
              <a:rPr lang="es-MX" dirty="0" smtClean="0"/>
              <a:t>Estadísticas de facturación</a:t>
            </a:r>
            <a:endParaRPr lang="es-MX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92896"/>
            <a:ext cx="4169654" cy="162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852936"/>
            <a:ext cx="4004861" cy="257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44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/>
              <a:t>Gráfica comparativa de tomas activas y m3 facturados </a:t>
            </a:r>
            <a:r>
              <a:rPr lang="es-MX" dirty="0" smtClean="0"/>
              <a:t>2019</a:t>
            </a:r>
            <a:endParaRPr lang="es-MX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6213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Gráfica de usuarios con rezagos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5917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Acciones de cartera vencida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>
              <a:spcBef>
                <a:spcPts val="0"/>
              </a:spcBef>
              <a:buNone/>
              <a:defRPr/>
            </a:pPr>
            <a:endParaRPr lang="es-ES" sz="1600" dirty="0" smtClean="0">
              <a:solidFill>
                <a:prstClr val="black"/>
              </a:solidFill>
              <a:latin typeface="Candara"/>
            </a:endParaRPr>
          </a:p>
          <a:p>
            <a:pPr marL="0" lvl="0" indent="0" algn="just">
              <a:spcBef>
                <a:spcPts val="0"/>
              </a:spcBef>
              <a:buNone/>
              <a:defRPr/>
            </a:pPr>
            <a:endParaRPr lang="es-ES" sz="1600" dirty="0">
              <a:solidFill>
                <a:prstClr val="black"/>
              </a:solidFill>
              <a:latin typeface="Candara"/>
            </a:endParaRPr>
          </a:p>
          <a:p>
            <a:pPr marL="0" lvl="0" indent="0" algn="just">
              <a:spcBef>
                <a:spcPts val="0"/>
              </a:spcBef>
              <a:buNone/>
              <a:defRPr/>
            </a:pPr>
            <a:endParaRPr lang="es-ES" sz="1600" dirty="0" smtClean="0">
              <a:solidFill>
                <a:prstClr val="black"/>
              </a:solidFill>
              <a:latin typeface="Candara"/>
            </a:endParaRPr>
          </a:p>
          <a:p>
            <a:pPr marL="0" lvl="0" indent="0" algn="just">
              <a:spcBef>
                <a:spcPts val="0"/>
              </a:spcBef>
              <a:buNone/>
              <a:defRPr/>
            </a:pPr>
            <a:endParaRPr lang="es-ES" sz="1600" dirty="0">
              <a:solidFill>
                <a:prstClr val="black"/>
              </a:solidFill>
              <a:latin typeface="Candara"/>
            </a:endParaRPr>
          </a:p>
          <a:p>
            <a:pPr marL="0" lvl="0" indent="0" algn="just">
              <a:spcBef>
                <a:spcPts val="0"/>
              </a:spcBef>
              <a:buNone/>
              <a:defRPr/>
            </a:pPr>
            <a:endParaRPr lang="es-ES" sz="1600" dirty="0" smtClean="0">
              <a:solidFill>
                <a:prstClr val="black"/>
              </a:solidFill>
              <a:latin typeface="Candara"/>
            </a:endParaRPr>
          </a:p>
          <a:p>
            <a:pPr marL="0" lvl="0" indent="0" algn="just">
              <a:spcBef>
                <a:spcPts val="0"/>
              </a:spcBef>
              <a:buNone/>
              <a:defRPr/>
            </a:pPr>
            <a:endParaRPr lang="es-ES" sz="1600" dirty="0">
              <a:solidFill>
                <a:prstClr val="black"/>
              </a:solidFill>
              <a:latin typeface="Candara"/>
            </a:endParaRPr>
          </a:p>
          <a:p>
            <a:pPr marL="0" lvl="0" indent="0" algn="just">
              <a:spcBef>
                <a:spcPts val="0"/>
              </a:spcBef>
              <a:buNone/>
              <a:defRPr/>
            </a:pPr>
            <a:endParaRPr lang="es-ES" sz="1600" dirty="0" smtClean="0">
              <a:solidFill>
                <a:prstClr val="black"/>
              </a:solidFill>
              <a:latin typeface="Candara"/>
            </a:endParaRPr>
          </a:p>
          <a:p>
            <a:pPr marL="0" lvl="0" indent="0" algn="just">
              <a:spcBef>
                <a:spcPts val="0"/>
              </a:spcBef>
              <a:buNone/>
              <a:defRPr/>
            </a:pPr>
            <a:endParaRPr lang="es-ES" sz="1600" dirty="0">
              <a:solidFill>
                <a:prstClr val="black"/>
              </a:solidFill>
              <a:latin typeface="Candara"/>
            </a:endParaRPr>
          </a:p>
          <a:p>
            <a:pPr marL="0" lvl="0" indent="0" algn="just">
              <a:spcBef>
                <a:spcPts val="0"/>
              </a:spcBef>
              <a:buNone/>
              <a:defRPr/>
            </a:pPr>
            <a:endParaRPr lang="es-ES" sz="1600" dirty="0" smtClean="0">
              <a:solidFill>
                <a:prstClr val="black"/>
              </a:solidFill>
              <a:latin typeface="Candara"/>
            </a:endParaRPr>
          </a:p>
          <a:p>
            <a:pPr marL="0" lvl="0" indent="0" algn="just">
              <a:spcBef>
                <a:spcPts val="0"/>
              </a:spcBef>
              <a:buNone/>
              <a:defRPr/>
            </a:pPr>
            <a:endParaRPr lang="es-ES" sz="1600" dirty="0">
              <a:solidFill>
                <a:prstClr val="black"/>
              </a:solidFill>
              <a:latin typeface="Candara"/>
            </a:endParaRPr>
          </a:p>
          <a:p>
            <a:pPr marL="0" lvl="0" indent="0" algn="just">
              <a:spcBef>
                <a:spcPts val="0"/>
              </a:spcBef>
              <a:buNone/>
              <a:defRPr/>
            </a:pPr>
            <a:endParaRPr lang="es-ES" sz="1600" dirty="0" smtClean="0">
              <a:solidFill>
                <a:prstClr val="black"/>
              </a:solidFill>
              <a:latin typeface="Candara"/>
            </a:endParaRPr>
          </a:p>
          <a:p>
            <a:pPr marL="0" lvl="0" indent="0" algn="just">
              <a:spcBef>
                <a:spcPts val="0"/>
              </a:spcBef>
              <a:buNone/>
              <a:defRPr/>
            </a:pPr>
            <a:endParaRPr lang="es-ES" sz="1400" dirty="0" smtClean="0">
              <a:solidFill>
                <a:prstClr val="black"/>
              </a:solidFill>
              <a:latin typeface="Candara"/>
            </a:endParaRPr>
          </a:p>
          <a:p>
            <a:pPr marL="0" lvl="0" indent="0" algn="just">
              <a:spcBef>
                <a:spcPts val="0"/>
              </a:spcBef>
              <a:buNone/>
              <a:defRPr/>
            </a:pPr>
            <a:r>
              <a:rPr lang="es-ES" sz="1400" dirty="0" smtClean="0">
                <a:solidFill>
                  <a:prstClr val="black"/>
                </a:solidFill>
                <a:latin typeface="Candara"/>
              </a:rPr>
              <a:t> </a:t>
            </a:r>
            <a:r>
              <a:rPr lang="es-ES" sz="1400" dirty="0">
                <a:solidFill>
                  <a:prstClr val="black"/>
                </a:solidFill>
                <a:latin typeface="Candara"/>
              </a:rPr>
              <a:t>Se coloca sello de programado para cancelación en el recibo notificado que tiene 3 meses de adeudo.  </a:t>
            </a:r>
          </a:p>
          <a:p>
            <a:pPr marL="0" lvl="0" indent="0" algn="just">
              <a:spcBef>
                <a:spcPts val="0"/>
              </a:spcBef>
              <a:buNone/>
              <a:defRPr/>
            </a:pPr>
            <a:r>
              <a:rPr lang="es-ES" sz="1400" dirty="0">
                <a:solidFill>
                  <a:prstClr val="black"/>
                </a:solidFill>
                <a:latin typeface="Candara"/>
              </a:rPr>
              <a:t>* Se generan invitaciones domiciliarias a partir de 400 pesos y 3 adeudos en adelante, además de facilidades de pago a través de convenios y prórrogas.</a:t>
            </a:r>
          </a:p>
          <a:p>
            <a:pPr marL="0" lvl="0" indent="0" algn="just">
              <a:spcBef>
                <a:spcPts val="0"/>
              </a:spcBef>
              <a:buNone/>
              <a:defRPr/>
            </a:pPr>
            <a:endParaRPr lang="es-ES" sz="1400" dirty="0">
              <a:solidFill>
                <a:prstClr val="black"/>
              </a:solidFill>
              <a:latin typeface="Candara"/>
            </a:endParaRPr>
          </a:p>
          <a:p>
            <a:pPr lvl="0" algn="just">
              <a:spcBef>
                <a:spcPts val="0"/>
              </a:spcBef>
              <a:buFont typeface="Arial" charset="0"/>
              <a:buChar char="•"/>
              <a:defRPr/>
            </a:pPr>
            <a:r>
              <a:rPr lang="es-ES" sz="1400" dirty="0" smtClean="0">
                <a:solidFill>
                  <a:prstClr val="black"/>
                </a:solidFill>
                <a:latin typeface="Candara"/>
              </a:rPr>
              <a:t>Órdenes </a:t>
            </a:r>
            <a:r>
              <a:rPr lang="es-ES" sz="1400" dirty="0">
                <a:solidFill>
                  <a:prstClr val="black"/>
                </a:solidFill>
                <a:latin typeface="Candara"/>
              </a:rPr>
              <a:t>de suspensión del servicio con opción a que el usuario convenga</a:t>
            </a:r>
            <a:r>
              <a:rPr lang="es-ES" sz="1400" dirty="0" smtClean="0">
                <a:solidFill>
                  <a:prstClr val="black"/>
                </a:solidFill>
                <a:latin typeface="Candara"/>
              </a:rPr>
              <a:t>.</a:t>
            </a:r>
          </a:p>
          <a:p>
            <a:pPr marL="0" lvl="0" indent="0" algn="just">
              <a:spcBef>
                <a:spcPts val="0"/>
              </a:spcBef>
              <a:buNone/>
              <a:defRPr/>
            </a:pPr>
            <a:endParaRPr lang="es-ES" sz="1400" dirty="0">
              <a:solidFill>
                <a:prstClr val="black"/>
              </a:solidFill>
              <a:latin typeface="Candara"/>
            </a:endParaRPr>
          </a:p>
          <a:p>
            <a:pPr marL="0" lvl="0" indent="0" algn="just">
              <a:spcBef>
                <a:spcPts val="0"/>
              </a:spcBef>
              <a:buNone/>
              <a:defRPr/>
            </a:pPr>
            <a:r>
              <a:rPr lang="es-ES" sz="1400" dirty="0">
                <a:solidFill>
                  <a:prstClr val="black"/>
                </a:solidFill>
                <a:latin typeface="Candara"/>
              </a:rPr>
              <a:t>Y en el último de los casos, la ejecución de la suspensión.</a:t>
            </a:r>
            <a:endParaRPr lang="es-MX" sz="1400" dirty="0">
              <a:solidFill>
                <a:prstClr val="black"/>
              </a:solidFill>
              <a:latin typeface="Candara"/>
            </a:endParaRPr>
          </a:p>
          <a:p>
            <a:pPr marL="0" indent="0">
              <a:buNone/>
            </a:pPr>
            <a:endParaRPr lang="es-MX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99592" y="1844824"/>
          <a:ext cx="7344816" cy="2350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2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9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56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91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35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7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70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22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361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u="none" strike="noStrike" dirty="0">
                          <a:effectLst/>
                        </a:rPr>
                        <a:t>Mes</a:t>
                      </a:r>
                      <a:endParaRPr lang="es-MX" sz="1100" b="1" i="0" u="none" strike="noStrike" dirty="0">
                        <a:solidFill>
                          <a:srgbClr val="FFFFFF"/>
                        </a:solidFill>
                        <a:effectLst/>
                        <a:latin typeface="Candar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u="none" strike="noStrike">
                          <a:effectLst/>
                        </a:rPr>
                        <a:t>Ordenes</a:t>
                      </a:r>
                      <a:endParaRPr lang="es-MX" sz="1100" b="1" i="0" u="none" strike="noStrike">
                        <a:solidFill>
                          <a:srgbClr val="FFFFFF"/>
                        </a:solidFill>
                        <a:effectLst/>
                        <a:latin typeface="Candar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u="none" strike="noStrike">
                          <a:effectLst/>
                        </a:rPr>
                        <a:t>Cortes realizados</a:t>
                      </a:r>
                      <a:endParaRPr lang="es-MX" sz="1100" b="1" i="0" u="none" strike="noStrike">
                        <a:solidFill>
                          <a:srgbClr val="FFFFFF"/>
                        </a:solidFill>
                        <a:effectLst/>
                        <a:latin typeface="Candar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u="none" strike="noStrike">
                          <a:effectLst/>
                        </a:rPr>
                        <a:t>Prorrogas</a:t>
                      </a:r>
                      <a:endParaRPr lang="es-MX" sz="1100" b="1" i="0" u="none" strike="noStrike">
                        <a:solidFill>
                          <a:srgbClr val="FFFFFF"/>
                        </a:solidFill>
                        <a:effectLst/>
                        <a:latin typeface="Candar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u="none" strike="noStrike">
                          <a:effectLst/>
                        </a:rPr>
                        <a:t>Notificaciones</a:t>
                      </a:r>
                      <a:endParaRPr lang="es-MX" sz="1100" b="1" i="0" u="none" strike="noStrike">
                        <a:solidFill>
                          <a:srgbClr val="FFFFFF"/>
                        </a:solidFill>
                        <a:effectLst/>
                        <a:latin typeface="Candar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u="none" strike="noStrike">
                          <a:effectLst/>
                        </a:rPr>
                        <a:t>Usuarios atendidos</a:t>
                      </a:r>
                      <a:endParaRPr lang="es-MX" sz="1100" b="1" i="0" u="none" strike="noStrike">
                        <a:solidFill>
                          <a:srgbClr val="FFFFFF"/>
                        </a:solidFill>
                        <a:effectLst/>
                        <a:latin typeface="Candar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u="none" strike="noStrike">
                          <a:effectLst/>
                        </a:rPr>
                        <a:t>Abonos</a:t>
                      </a:r>
                      <a:endParaRPr lang="es-MX" sz="1100" b="1" i="0" u="none" strike="noStrike">
                        <a:solidFill>
                          <a:srgbClr val="FFFFFF"/>
                        </a:solidFill>
                        <a:effectLst/>
                        <a:latin typeface="Candar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u="none" strike="noStrike">
                          <a:effectLst/>
                        </a:rPr>
                        <a:t>Pagados</a:t>
                      </a:r>
                      <a:endParaRPr lang="es-MX" sz="1100" b="1" i="0" u="none" strike="noStrike">
                        <a:solidFill>
                          <a:srgbClr val="FFFFFF"/>
                        </a:solidFill>
                        <a:effectLst/>
                        <a:latin typeface="Candar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u="none" strike="noStrike" dirty="0">
                          <a:effectLst/>
                        </a:rPr>
                        <a:t>No</a:t>
                      </a:r>
                      <a:r>
                        <a:rPr lang="es-MX" sz="1200" u="none" strike="noStrike" dirty="0">
                          <a:effectLst/>
                        </a:rPr>
                        <a:t> vinieron/</a:t>
                      </a:r>
                      <a:endParaRPr lang="es-MX" sz="1100" b="1" i="0" u="none" strike="noStrike" dirty="0">
                        <a:solidFill>
                          <a:srgbClr val="FFFFFF"/>
                        </a:solidFill>
                        <a:effectLst/>
                        <a:latin typeface="Candara"/>
                      </a:endParaRPr>
                    </a:p>
                    <a:p>
                      <a:pPr algn="ctr" rtl="0" fontAlgn="ctr"/>
                      <a:r>
                        <a:rPr lang="es-MX" sz="11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Pendientes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663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Enero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1476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>
                          <a:effectLst/>
                        </a:rPr>
                        <a:t>38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165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199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522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331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408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335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663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Febrero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1290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>
                          <a:effectLst/>
                        </a:rPr>
                        <a:t>32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181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188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1151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228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321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340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663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</a:rPr>
                        <a:t>M</a:t>
                      </a:r>
                      <a:r>
                        <a:rPr lang="es-MX" sz="1100" u="none" strike="noStrike" dirty="0" smtClean="0">
                          <a:effectLst/>
                        </a:rPr>
                        <a:t>arzo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1159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>
                          <a:effectLst/>
                        </a:rPr>
                        <a:t>40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111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165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1082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285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248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>
                          <a:effectLst/>
                        </a:rPr>
                        <a:t>310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663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Abril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1035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144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937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260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248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238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663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Mayo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1408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142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256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1004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318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350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291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663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Junio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1066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115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161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1028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272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218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259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4834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Gráfica comparativa mensual de suspensiones por adeudo</a:t>
            </a:r>
            <a:endParaRPr lang="es-MX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4306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Eficiencia comercial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187624" y="1700808"/>
          <a:ext cx="6768752" cy="3081132"/>
        </p:xfrm>
        <a:graphic>
          <a:graphicData uri="http://schemas.openxmlformats.org/drawingml/2006/table">
            <a:tbl>
              <a:tblPr/>
              <a:tblGrid>
                <a:gridCol w="1542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3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50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693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MES</a:t>
                      </a:r>
                    </a:p>
                  </a:txBody>
                  <a:tcPr marL="5536" marR="5536" marT="55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Volumen</a:t>
                      </a:r>
                      <a:r>
                        <a:rPr lang="es-MX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Facturado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36" marR="5536" marT="55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Volumen Cobrado</a:t>
                      </a:r>
                    </a:p>
                  </a:txBody>
                  <a:tcPr marL="5536" marR="5536" marT="55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Eficiencia c = 100 * (Volumen cobrado / Volumen facturado)</a:t>
                      </a:r>
                    </a:p>
                    <a:p>
                      <a:pPr algn="ctr" fontAlgn="ctr"/>
                      <a:endParaRPr lang="es-MX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36" marR="5536" marT="55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93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ABRIL</a:t>
                      </a:r>
                    </a:p>
                  </a:txBody>
                  <a:tcPr marL="5536" marR="5536" marT="55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252075</a:t>
                      </a:r>
                    </a:p>
                  </a:txBody>
                  <a:tcPr marL="5536" marR="5536" marT="55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91545</a:t>
                      </a:r>
                    </a:p>
                  </a:txBody>
                  <a:tcPr marL="5536" marR="5536" marT="55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36.3165724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4568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MAYO</a:t>
                      </a:r>
                    </a:p>
                  </a:txBody>
                  <a:tcPr marL="5536" marR="5536" marT="55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291389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103111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35.3860304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22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JUNIO</a:t>
                      </a:r>
                    </a:p>
                  </a:txBody>
                  <a:tcPr marL="5536" marR="5536" marT="55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260569</a:t>
                      </a:r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112548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43.1931657</a:t>
                      </a:r>
                    </a:p>
                  </a:txBody>
                  <a:tcPr marL="5536" marR="5536" marT="55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879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Eficiencia Trimestral</a:t>
                      </a:r>
                    </a:p>
                  </a:txBody>
                  <a:tcPr marL="5536" marR="5536" marT="55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804033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307204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1" dirty="0">
                          <a:solidFill>
                            <a:srgbClr val="000000"/>
                          </a:solidFill>
                        </a:rPr>
                        <a:t>38.2078845 %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71600" y="5423454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Eficiencia Comercial trimestral= 38.2078845 </a:t>
            </a:r>
            <a:r>
              <a:rPr lang="es-MX" b="1" dirty="0" smtClean="0"/>
              <a:t>%</a:t>
            </a:r>
            <a:endParaRPr lang="es-MX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31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Capacitaciones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s-MX" sz="2000" dirty="0" smtClean="0"/>
          </a:p>
          <a:p>
            <a:pPr algn="just">
              <a:buFont typeface="Arial" charset="0"/>
              <a:buChar char="•"/>
            </a:pPr>
            <a:r>
              <a:rPr lang="es-MX" sz="2000" dirty="0" smtClean="0"/>
              <a:t>06/05/2019 Capacitación Mejora regulatoria. Casa de la Cultura (Estudio de impacto regulatorio).</a:t>
            </a:r>
          </a:p>
          <a:p>
            <a:pPr marL="0" indent="0" algn="just">
              <a:buNone/>
            </a:pPr>
            <a:endParaRPr lang="es-MX" sz="2000" dirty="0" smtClean="0"/>
          </a:p>
          <a:p>
            <a:pPr algn="just">
              <a:buFont typeface="Arial" charset="0"/>
              <a:buChar char="•"/>
            </a:pPr>
            <a:r>
              <a:rPr lang="es-MX" sz="2000" dirty="0" smtClean="0"/>
              <a:t>16 y 17 de mayo Curso de Inducción para Organismos Operadores, impartido por la Comisión Estatal del Agua en Guanajuato.</a:t>
            </a:r>
          </a:p>
          <a:p>
            <a:pPr algn="just">
              <a:buFont typeface="Arial" charset="0"/>
              <a:buChar char="•"/>
            </a:pPr>
            <a:endParaRPr lang="es-MX" sz="2000" dirty="0" smtClean="0"/>
          </a:p>
          <a:p>
            <a:pPr algn="just">
              <a:buFont typeface="Arial" charset="0"/>
              <a:buChar char="•"/>
            </a:pPr>
            <a:r>
              <a:rPr lang="es-MX" sz="2000" dirty="0" smtClean="0"/>
              <a:t>04/06/2019 Capacitación de Mejora </a:t>
            </a:r>
            <a:r>
              <a:rPr lang="es-MX" sz="2000" dirty="0"/>
              <a:t>R</a:t>
            </a:r>
            <a:r>
              <a:rPr lang="es-MX" sz="2000" dirty="0" smtClean="0"/>
              <a:t>egulatoria. Casa de la Cultura. </a:t>
            </a:r>
          </a:p>
          <a:p>
            <a:pPr marL="0" indent="0" algn="just">
              <a:buNone/>
            </a:pPr>
            <a:endParaRPr lang="es-MX" sz="2000" dirty="0" smtClean="0"/>
          </a:p>
          <a:p>
            <a:pPr algn="just">
              <a:buFont typeface="Arial" charset="0"/>
              <a:buChar char="•"/>
            </a:pPr>
            <a:r>
              <a:rPr lang="es-MX" sz="2000" dirty="0" smtClean="0"/>
              <a:t>28/06/2019 Reunión Sectorial, presidida por la Comisión Estatal de Agua en  Guanajuato., con sede en Dolores Hidalgo.</a:t>
            </a: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529699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226AEBF7-E562-46D2-B137-49A4FB7D2EB0}"/>
              </a:ext>
            </a:extLst>
          </p:cNvPr>
          <p:cNvSpPr txBox="1">
            <a:spLocks/>
          </p:cNvSpPr>
          <p:nvPr/>
        </p:nvSpPr>
        <p:spPr>
          <a:xfrm>
            <a:off x="457200" y="4180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es-MX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075586"/>
              </p:ext>
            </p:extLst>
          </p:nvPr>
        </p:nvGraphicFramePr>
        <p:xfrm>
          <a:off x="683568" y="1412776"/>
          <a:ext cx="8136902" cy="49871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3943">
                  <a:extLst>
                    <a:ext uri="{9D8B030D-6E8A-4147-A177-3AD203B41FA5}">
                      <a16:colId xmlns:a16="http://schemas.microsoft.com/office/drawing/2014/main" val="1722407749"/>
                    </a:ext>
                  </a:extLst>
                </a:gridCol>
                <a:gridCol w="2255373">
                  <a:extLst>
                    <a:ext uri="{9D8B030D-6E8A-4147-A177-3AD203B41FA5}">
                      <a16:colId xmlns:a16="http://schemas.microsoft.com/office/drawing/2014/main" val="1903538720"/>
                    </a:ext>
                  </a:extLst>
                </a:gridCol>
                <a:gridCol w="1214627">
                  <a:extLst>
                    <a:ext uri="{9D8B030D-6E8A-4147-A177-3AD203B41FA5}">
                      <a16:colId xmlns:a16="http://schemas.microsoft.com/office/drawing/2014/main" val="2257858279"/>
                    </a:ext>
                  </a:extLst>
                </a:gridCol>
                <a:gridCol w="1178332">
                  <a:extLst>
                    <a:ext uri="{9D8B030D-6E8A-4147-A177-3AD203B41FA5}">
                      <a16:colId xmlns:a16="http://schemas.microsoft.com/office/drawing/2014/main" val="689535187"/>
                    </a:ext>
                  </a:extLst>
                </a:gridCol>
                <a:gridCol w="1214627">
                  <a:extLst>
                    <a:ext uri="{9D8B030D-6E8A-4147-A177-3AD203B41FA5}">
                      <a16:colId xmlns:a16="http://schemas.microsoft.com/office/drawing/2014/main" val="1964516405"/>
                    </a:ext>
                  </a:extLst>
                </a:gridCol>
              </a:tblGrid>
              <a:tr h="4019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Prestador de Servicios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de Contrato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1ra etapa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Firma de convenio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Vigencia 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571030761"/>
                  </a:ext>
                </a:extLst>
              </a:tr>
              <a:tr h="11842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Caja Inmaculada, Sociedad Cooperativa de Ahorro y préstamo de Responsabilidad Limitada de Capital Variable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Contrato de colaboración comercial para la prestación de servicios crediticios bajo el sistema empresarial de crédito a la nomina 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01-03-2019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06-05-2019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06-05-2020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419564441"/>
                  </a:ext>
                </a:extLst>
              </a:tr>
              <a:tr h="1187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Caja Libertad Servicios Financieros Sociedad Anónima de Capital Variable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Contrato de colaboración comercial para la prestación de servicios crediticios bajo el sistema empresarial de crédito a la nomina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01-03-2019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23-04-2019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30-09-2021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496340616"/>
                  </a:ext>
                </a:extLst>
              </a:tr>
              <a:tr h="554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Impulsora Promobien  Sociedad Anónima de Capital Variable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Contrato de Prestación de Servicios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01-03-2019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10-05-2019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10-05-2020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563208286"/>
                  </a:ext>
                </a:extLst>
              </a:tr>
              <a:tr h="5434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Asesoría Estratégica Gubernamental, S.C.(IVA) 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Contrato de Prestación de Servicios Profesionales 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10-04-2019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31-05-2019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30-12-2019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477574872"/>
                  </a:ext>
                </a:extLst>
              </a:tr>
              <a:tr h="4763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Lic. Rafael Lopez Garcia 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Contrato de Prestación de Servicios Profesionales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02-05-2019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18-06-2019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 termino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000450616"/>
                  </a:ext>
                </a:extLst>
              </a:tr>
              <a:tr h="4763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“Construcciones Almeran Sociedad Anónima de R.L. de C.V”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Convenio Modificatorio en Monto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14-05-2018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25-06-2019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15-07-2019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765224839"/>
                  </a:ext>
                </a:extLst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683568" y="592230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Redacción, análisis, negociación, seguimiento de convenios de prestación de servicios con proveedores. Siendo los siguientes: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40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" y="551037"/>
            <a:ext cx="8229600" cy="1143000"/>
          </a:xfrm>
        </p:spPr>
        <p:txBody>
          <a:bodyPr>
            <a:noAutofit/>
          </a:bodyPr>
          <a:lstStyle/>
          <a:p>
            <a:r>
              <a:rPr lang="es-MX" sz="2800" dirty="0" smtClean="0"/>
              <a:t>Capacitación</a:t>
            </a:r>
            <a:r>
              <a:rPr lang="es-MX" sz="3200" dirty="0" smtClean="0"/>
              <a:t> y evaluación teórico-práctica para la certificación de </a:t>
            </a:r>
            <a:r>
              <a:rPr lang="es-MX" sz="3200" dirty="0" err="1" smtClean="0"/>
              <a:t>lecturistas</a:t>
            </a:r>
            <a:r>
              <a:rPr lang="es-MX" sz="3200" dirty="0" smtClean="0"/>
              <a:t>.</a:t>
            </a:r>
            <a:endParaRPr lang="es-MX" sz="3200" dirty="0"/>
          </a:p>
        </p:txBody>
      </p:sp>
      <p:pic>
        <p:nvPicPr>
          <p:cNvPr id="1026" name="Picture 2" descr="C:\Users\COORD COMERCIAL\Desktop\EVIDENCIAS_2019\curso_lecturistas\20190509_141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221088"/>
            <a:ext cx="3443222" cy="193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755576" y="1700808"/>
            <a:ext cx="77048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En fecha  08/02/2019 se solicitó a la Comisión Estatal del Agua incluir en el proceso de certificación a los </a:t>
            </a:r>
            <a:r>
              <a:rPr lang="es-MX" dirty="0" err="1" smtClean="0"/>
              <a:t>lecturistas</a:t>
            </a:r>
            <a:r>
              <a:rPr lang="es-MX" dirty="0"/>
              <a:t> </a:t>
            </a:r>
            <a:r>
              <a:rPr lang="es-MX" dirty="0" smtClean="0"/>
              <a:t>del SAPAM.</a:t>
            </a:r>
          </a:p>
          <a:p>
            <a:endParaRPr lang="es-MX" dirty="0"/>
          </a:p>
          <a:p>
            <a:pPr algn="just"/>
            <a:r>
              <a:rPr lang="es-MX" dirty="0" smtClean="0"/>
              <a:t>La capacitación se llevó a cabo el 09/05/2019, siendo sede el organismo. contando con la participación de 30 </a:t>
            </a:r>
            <a:r>
              <a:rPr lang="es-MX" dirty="0" err="1" smtClean="0"/>
              <a:t>lecturistas</a:t>
            </a:r>
            <a:r>
              <a:rPr lang="es-MX" dirty="0" smtClean="0"/>
              <a:t> de los municipios de Jaral del Progreso, </a:t>
            </a:r>
            <a:r>
              <a:rPr lang="es-MX" dirty="0" err="1" smtClean="0"/>
              <a:t>Moroleón</a:t>
            </a:r>
            <a:r>
              <a:rPr lang="es-MX" dirty="0" smtClean="0"/>
              <a:t>, </a:t>
            </a:r>
            <a:r>
              <a:rPr lang="es-MX" dirty="0" err="1" smtClean="0"/>
              <a:t>Uriangato</a:t>
            </a:r>
            <a:r>
              <a:rPr lang="es-MX" dirty="0" smtClean="0"/>
              <a:t> y desde luego, Valle de Santiago.</a:t>
            </a:r>
          </a:p>
          <a:p>
            <a:endParaRPr lang="es-MX" dirty="0"/>
          </a:p>
          <a:p>
            <a:pPr algn="just"/>
            <a:r>
              <a:rPr lang="es-MX" dirty="0" smtClean="0"/>
              <a:t>La evaluación se realizó en la ciudad de </a:t>
            </a:r>
            <a:r>
              <a:rPr lang="es-MX" dirty="0" err="1" smtClean="0"/>
              <a:t>Uriangato</a:t>
            </a:r>
            <a:r>
              <a:rPr lang="es-MX" dirty="0" smtClean="0"/>
              <a:t>, Guanajuato., el 20/016/2019, acudiendo el personal del SAPAM. Actualmente, estamos en espera de resultados.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37501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WhatsApp-Image-201607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756" y="3068960"/>
            <a:ext cx="4392488" cy="329436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23B35D2-3BC7-479E-8ABF-91C3172D55E6}"/>
              </a:ext>
            </a:extLst>
          </p:cNvPr>
          <p:cNvSpPr txBox="1"/>
          <p:nvPr/>
        </p:nvSpPr>
        <p:spPr>
          <a:xfrm>
            <a:off x="899592" y="1124744"/>
            <a:ext cx="7344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solidFill>
                  <a:schemeClr val="accent1">
                    <a:lumMod val="75000"/>
                  </a:schemeClr>
                </a:solidFill>
              </a:rPr>
              <a:t>COORDINACIÓN DE OPERACIONES </a:t>
            </a:r>
          </a:p>
        </p:txBody>
      </p:sp>
    </p:spTree>
    <p:extLst>
      <p:ext uri="{BB962C8B-B14F-4D97-AF65-F5344CB8AC3E}">
        <p14:creationId xmlns:p14="http://schemas.microsoft.com/office/powerpoint/2010/main" val="164975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4F4CC75-9051-47CB-9D76-53C93577EA9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1560" y="1628800"/>
          <a:ext cx="8064894" cy="2925870"/>
        </p:xfrm>
        <a:graphic>
          <a:graphicData uri="http://schemas.openxmlformats.org/drawingml/2006/table">
            <a:tbl>
              <a:tblPr/>
              <a:tblGrid>
                <a:gridCol w="1465000">
                  <a:extLst>
                    <a:ext uri="{9D8B030D-6E8A-4147-A177-3AD203B41FA5}">
                      <a16:colId xmlns:a16="http://schemas.microsoft.com/office/drawing/2014/main" val="2795924150"/>
                    </a:ext>
                  </a:extLst>
                </a:gridCol>
                <a:gridCol w="1006262">
                  <a:extLst>
                    <a:ext uri="{9D8B030D-6E8A-4147-A177-3AD203B41FA5}">
                      <a16:colId xmlns:a16="http://schemas.microsoft.com/office/drawing/2014/main" val="2232187986"/>
                    </a:ext>
                  </a:extLst>
                </a:gridCol>
                <a:gridCol w="1006262">
                  <a:extLst>
                    <a:ext uri="{9D8B030D-6E8A-4147-A177-3AD203B41FA5}">
                      <a16:colId xmlns:a16="http://schemas.microsoft.com/office/drawing/2014/main" val="1223907900"/>
                    </a:ext>
                  </a:extLst>
                </a:gridCol>
                <a:gridCol w="917474">
                  <a:extLst>
                    <a:ext uri="{9D8B030D-6E8A-4147-A177-3AD203B41FA5}">
                      <a16:colId xmlns:a16="http://schemas.microsoft.com/office/drawing/2014/main" val="2780619572"/>
                    </a:ext>
                  </a:extLst>
                </a:gridCol>
                <a:gridCol w="917474">
                  <a:extLst>
                    <a:ext uri="{9D8B030D-6E8A-4147-A177-3AD203B41FA5}">
                      <a16:colId xmlns:a16="http://schemas.microsoft.com/office/drawing/2014/main" val="950829850"/>
                    </a:ext>
                  </a:extLst>
                </a:gridCol>
                <a:gridCol w="917474">
                  <a:extLst>
                    <a:ext uri="{9D8B030D-6E8A-4147-A177-3AD203B41FA5}">
                      <a16:colId xmlns:a16="http://schemas.microsoft.com/office/drawing/2014/main" val="3870842389"/>
                    </a:ext>
                  </a:extLst>
                </a:gridCol>
                <a:gridCol w="917474">
                  <a:extLst>
                    <a:ext uri="{9D8B030D-6E8A-4147-A177-3AD203B41FA5}">
                      <a16:colId xmlns:a16="http://schemas.microsoft.com/office/drawing/2014/main" val="4171804353"/>
                    </a:ext>
                  </a:extLst>
                </a:gridCol>
                <a:gridCol w="917474">
                  <a:extLst>
                    <a:ext uri="{9D8B030D-6E8A-4147-A177-3AD203B41FA5}">
                      <a16:colId xmlns:a16="http://schemas.microsoft.com/office/drawing/2014/main" val="129083384"/>
                    </a:ext>
                  </a:extLst>
                </a:gridCol>
              </a:tblGrid>
              <a:tr h="2801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REPARACIONES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758258"/>
                  </a:ext>
                </a:extLst>
              </a:tr>
              <a:tr h="123203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FUGAS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DESAZOLVES (VENTA)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DESAZOLVE (APOYO)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DESAZOLVE (MTTO)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BACHEO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PIPAS DE AGUA (VENTA)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PIPAS DE AGUA (APOYO)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423087"/>
                  </a:ext>
                </a:extLst>
              </a:tr>
              <a:tr h="280131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ABRIL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</a:t>
                      </a:r>
                      <a:r>
                        <a:rPr lang="es-MX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 </a:t>
                      </a:r>
                      <a:endParaRPr lang="es-MX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1  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</a:t>
                      </a:r>
                      <a:r>
                        <a:rPr lang="es-MX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 </a:t>
                      </a:r>
                      <a:endParaRPr lang="es-MX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64            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565250"/>
                  </a:ext>
                </a:extLst>
              </a:tr>
              <a:tr h="280131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MAYO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</a:t>
                      </a:r>
                      <a:r>
                        <a:rPr lang="es-MX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   </a:t>
                      </a:r>
                      <a:endParaRPr lang="es-MX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</a:t>
                      </a:r>
                      <a:r>
                        <a:rPr lang="es-MX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s-MX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</a:t>
                      </a:r>
                      <a:r>
                        <a:rPr lang="es-MX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 </a:t>
                      </a:r>
                      <a:endParaRPr lang="es-MX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41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66       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2245006"/>
                  </a:ext>
                </a:extLst>
              </a:tr>
              <a:tr h="280131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JUNIO 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</a:t>
                      </a:r>
                      <a:r>
                        <a:rPr lang="es-MX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 </a:t>
                      </a:r>
                      <a:endParaRPr lang="es-MX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</a:t>
                      </a:r>
                      <a:r>
                        <a:rPr lang="es-MX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 </a:t>
                      </a:r>
                      <a:endParaRPr lang="es-MX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</a:t>
                      </a:r>
                      <a:r>
                        <a:rPr lang="es-MX" sz="1400" b="0" i="0" u="none" strike="noStrike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44 </a:t>
                      </a:r>
                      <a:endParaRPr lang="es-MX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168439"/>
                  </a:ext>
                </a:extLst>
              </a:tr>
              <a:tr h="28013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TOTAL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</a:t>
                      </a:r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645 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</a:t>
                      </a:r>
                      <a:r>
                        <a:rPr lang="es-MX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es-MX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</a:t>
                      </a:r>
                      <a:r>
                        <a:rPr lang="es-MX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 </a:t>
                      </a:r>
                      <a:endParaRPr lang="es-MX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s-MX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  <a:endParaRPr lang="es-MX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157             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</a:t>
                      </a:r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 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</a:t>
                      </a:r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337 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2811533"/>
                  </a:ext>
                </a:extLst>
              </a:tr>
            </a:tbl>
          </a:graphicData>
        </a:graphic>
      </p:graphicFrame>
      <p:sp>
        <p:nvSpPr>
          <p:cNvPr id="4" name="Título 10">
            <a:extLst>
              <a:ext uri="{FF2B5EF4-FFF2-40B4-BE49-F238E27FC236}">
                <a16:creationId xmlns:a16="http://schemas.microsoft.com/office/drawing/2014/main" id="{8D28E333-25A9-414F-9B42-624381DDC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864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s-MX" sz="2800" dirty="0"/>
              <a:t>MANTENIMIENTO A LINEAS </a:t>
            </a:r>
          </a:p>
        </p:txBody>
      </p:sp>
    </p:spTree>
    <p:extLst>
      <p:ext uri="{BB962C8B-B14F-4D97-AF65-F5344CB8AC3E}">
        <p14:creationId xmlns:p14="http://schemas.microsoft.com/office/powerpoint/2010/main" val="100227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9391F86-AECB-4929-8F05-A7FFDD77243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1560" y="1700808"/>
          <a:ext cx="7920882" cy="2703262"/>
        </p:xfrm>
        <a:graphic>
          <a:graphicData uri="http://schemas.openxmlformats.org/drawingml/2006/table">
            <a:tbl>
              <a:tblPr/>
              <a:tblGrid>
                <a:gridCol w="1559552">
                  <a:extLst>
                    <a:ext uri="{9D8B030D-6E8A-4147-A177-3AD203B41FA5}">
                      <a16:colId xmlns:a16="http://schemas.microsoft.com/office/drawing/2014/main" val="483835110"/>
                    </a:ext>
                  </a:extLst>
                </a:gridCol>
                <a:gridCol w="1272266">
                  <a:extLst>
                    <a:ext uri="{9D8B030D-6E8A-4147-A177-3AD203B41FA5}">
                      <a16:colId xmlns:a16="http://schemas.microsoft.com/office/drawing/2014/main" val="3646848526"/>
                    </a:ext>
                  </a:extLst>
                </a:gridCol>
                <a:gridCol w="1128623">
                  <a:extLst>
                    <a:ext uri="{9D8B030D-6E8A-4147-A177-3AD203B41FA5}">
                      <a16:colId xmlns:a16="http://schemas.microsoft.com/office/drawing/2014/main" val="2214809644"/>
                    </a:ext>
                  </a:extLst>
                </a:gridCol>
                <a:gridCol w="1415909">
                  <a:extLst>
                    <a:ext uri="{9D8B030D-6E8A-4147-A177-3AD203B41FA5}">
                      <a16:colId xmlns:a16="http://schemas.microsoft.com/office/drawing/2014/main" val="3205706502"/>
                    </a:ext>
                  </a:extLst>
                </a:gridCol>
                <a:gridCol w="1272266">
                  <a:extLst>
                    <a:ext uri="{9D8B030D-6E8A-4147-A177-3AD203B41FA5}">
                      <a16:colId xmlns:a16="http://schemas.microsoft.com/office/drawing/2014/main" val="3166384877"/>
                    </a:ext>
                  </a:extLst>
                </a:gridCol>
                <a:gridCol w="1272266">
                  <a:extLst>
                    <a:ext uri="{9D8B030D-6E8A-4147-A177-3AD203B41FA5}">
                      <a16:colId xmlns:a16="http://schemas.microsoft.com/office/drawing/2014/main" val="372701009"/>
                    </a:ext>
                  </a:extLst>
                </a:gridCol>
              </a:tblGrid>
              <a:tr h="29133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NUEVAS INSTALACIONES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853054"/>
                  </a:ext>
                </a:extLst>
              </a:tr>
              <a:tr h="124658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SONDEOS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AFOROS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RECONEXIONES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TOMA DE AGUA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DESCARGA DE DRENAJE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757090"/>
                  </a:ext>
                </a:extLst>
              </a:tr>
              <a:tr h="291336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ABRIL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13.00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33.00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18.00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1.00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5674355"/>
                  </a:ext>
                </a:extLst>
              </a:tr>
              <a:tr h="291336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MAYO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9.00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44.00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8.00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7.00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6668155"/>
                  </a:ext>
                </a:extLst>
              </a:tr>
              <a:tr h="291336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JUNIO 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7.00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44.00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8.00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6.00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6195012"/>
                  </a:ext>
                </a:extLst>
              </a:tr>
              <a:tr h="29133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TOTAL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32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-  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128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25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14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6960023"/>
                  </a:ext>
                </a:extLst>
              </a:tr>
            </a:tbl>
          </a:graphicData>
        </a:graphic>
      </p:graphicFrame>
      <p:sp>
        <p:nvSpPr>
          <p:cNvPr id="4" name="Título 10">
            <a:extLst>
              <a:ext uri="{FF2B5EF4-FFF2-40B4-BE49-F238E27FC236}">
                <a16:creationId xmlns:a16="http://schemas.microsoft.com/office/drawing/2014/main" id="{6A23C33E-4042-4E28-851C-991255AA5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864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s-MX" sz="2800" dirty="0"/>
              <a:t>NUEVAS INSTALACIONES</a:t>
            </a:r>
          </a:p>
        </p:txBody>
      </p:sp>
    </p:spTree>
    <p:extLst>
      <p:ext uri="{BB962C8B-B14F-4D97-AF65-F5344CB8AC3E}">
        <p14:creationId xmlns:p14="http://schemas.microsoft.com/office/powerpoint/2010/main" val="51157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0">
            <a:extLst>
              <a:ext uri="{FF2B5EF4-FFF2-40B4-BE49-F238E27FC236}">
                <a16:creationId xmlns:a16="http://schemas.microsoft.com/office/drawing/2014/main" id="{B057AF43-5701-43B4-8485-97388E078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864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s-MX" sz="2800" dirty="0"/>
              <a:t>EFICIENCIA FISICA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06ADAC98-B66B-429F-BA01-F0D396DE1A7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43607" y="1844824"/>
          <a:ext cx="7056785" cy="4110045"/>
        </p:xfrm>
        <a:graphic>
          <a:graphicData uri="http://schemas.openxmlformats.org/drawingml/2006/table">
            <a:tbl>
              <a:tblPr/>
              <a:tblGrid>
                <a:gridCol w="2086353">
                  <a:extLst>
                    <a:ext uri="{9D8B030D-6E8A-4147-A177-3AD203B41FA5}">
                      <a16:colId xmlns:a16="http://schemas.microsoft.com/office/drawing/2014/main" val="72926163"/>
                    </a:ext>
                  </a:extLst>
                </a:gridCol>
                <a:gridCol w="1595446">
                  <a:extLst>
                    <a:ext uri="{9D8B030D-6E8A-4147-A177-3AD203B41FA5}">
                      <a16:colId xmlns:a16="http://schemas.microsoft.com/office/drawing/2014/main" val="897412486"/>
                    </a:ext>
                  </a:extLst>
                </a:gridCol>
                <a:gridCol w="1687493">
                  <a:extLst>
                    <a:ext uri="{9D8B030D-6E8A-4147-A177-3AD203B41FA5}">
                      <a16:colId xmlns:a16="http://schemas.microsoft.com/office/drawing/2014/main" val="3029537161"/>
                    </a:ext>
                  </a:extLst>
                </a:gridCol>
                <a:gridCol w="1687493">
                  <a:extLst>
                    <a:ext uri="{9D8B030D-6E8A-4147-A177-3AD203B41FA5}">
                      <a16:colId xmlns:a16="http://schemas.microsoft.com/office/drawing/2014/main" val="851126506"/>
                    </a:ext>
                  </a:extLst>
                </a:gridCol>
              </a:tblGrid>
              <a:tr h="523141">
                <a:tc>
                  <a:txBody>
                    <a:bodyPr/>
                    <a:lstStyle/>
                    <a:p>
                      <a:pPr algn="ctr" fontAlgn="t"/>
                      <a:endParaRPr lang="es-MX" sz="2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ABRIL</a:t>
                      </a:r>
                      <a:endParaRPr lang="es-MX" sz="2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MAYO</a:t>
                      </a:r>
                      <a:endParaRPr lang="es-MX" sz="2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JUNIO</a:t>
                      </a:r>
                      <a:endParaRPr lang="es-MX" sz="2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43196"/>
                  </a:ext>
                </a:extLst>
              </a:tr>
              <a:tr h="1123787">
                <a:tc>
                  <a:txBody>
                    <a:bodyPr/>
                    <a:lstStyle/>
                    <a:p>
                      <a:pPr algn="ctr" fontAlgn="t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Volumen facturado (m</a:t>
                      </a:r>
                      <a:r>
                        <a:rPr lang="es-MX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r>
                        <a:rPr lang="es-MX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252075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291389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260569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103940"/>
                  </a:ext>
                </a:extLst>
              </a:tr>
              <a:tr h="1123787">
                <a:tc>
                  <a:txBody>
                    <a:bodyPr/>
                    <a:lstStyle/>
                    <a:p>
                      <a:pPr algn="ctr" fontAlgn="t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Volumen extraído (m</a:t>
                      </a:r>
                      <a:r>
                        <a:rPr lang="es-MX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r>
                        <a:rPr lang="es-MX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435413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439173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444699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4717969"/>
                  </a:ext>
                </a:extLst>
              </a:tr>
              <a:tr h="181613">
                <a:tc>
                  <a:txBody>
                    <a:bodyPr/>
                    <a:lstStyle/>
                    <a:p>
                      <a:pPr algn="ctr" fontAlgn="t"/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59272"/>
                  </a:ext>
                </a:extLst>
              </a:tr>
              <a:tr h="1026910">
                <a:tc>
                  <a:txBody>
                    <a:bodyPr/>
                    <a:lstStyle/>
                    <a:p>
                      <a:pPr algn="ctr" fontAlgn="t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Eficiencia física (%)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57.89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66.35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58.59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900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066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/>
          <p:cNvSpPr>
            <a:spLocks noGrp="1"/>
          </p:cNvSpPr>
          <p:nvPr>
            <p:ph type="title"/>
          </p:nvPr>
        </p:nvSpPr>
        <p:spPr>
          <a:xfrm>
            <a:off x="611560" y="764704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s-MX" sz="2800" dirty="0"/>
              <a:t>FACTURACIÓN DE ENERGÍA ELÉCTRICA Y EXTRACCIÓN DE AGUA POTABLE DE POZOS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81" y="2601483"/>
            <a:ext cx="7793438" cy="165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7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167265"/>
            <a:ext cx="5978790" cy="448409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39552" y="620688"/>
            <a:ext cx="7655874" cy="15465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MX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PLANTA TRATADORA DE AGUAS RESIDUALES DE VALLE DE SANTIAGO</a:t>
            </a:r>
            <a:endParaRPr lang="es-MX" sz="32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01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112" y="1390961"/>
            <a:ext cx="8995775" cy="40760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Se realizó el muestreo mensual por parte del laboratorio externo para el cumplimiento de la NOM-001-SEMARNAT-1996, donde logramos cumplir con la normatividad vigente y adicionalmente cumplimos con la NOM-003-SEMARNAT-1996.</a:t>
            </a: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67" y="4390525"/>
            <a:ext cx="2143652" cy="21436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153" y="4576125"/>
            <a:ext cx="2153028" cy="21530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2471" y="4390525"/>
            <a:ext cx="2153028" cy="21530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17" y="4485413"/>
            <a:ext cx="2162405" cy="216240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39552" y="620688"/>
            <a:ext cx="7655874" cy="5616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MX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MUESTREO</a:t>
            </a:r>
            <a:endParaRPr lang="es-MX" sz="32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6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059216" cy="1152128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VOLUMEN DE AGUA TRATADA</a:t>
            </a:r>
            <a:endParaRPr lang="es-MX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/>
          </p:nvPr>
        </p:nvGraphicFramePr>
        <p:xfrm>
          <a:off x="107504" y="1700808"/>
          <a:ext cx="8784976" cy="4608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650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077944" cy="97564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VOLUMEN DE AGUA REUSADA </a:t>
            </a:r>
            <a:endParaRPr lang="es-MX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/>
          </p:nvPr>
        </p:nvGraphicFramePr>
        <p:xfrm>
          <a:off x="251520" y="1628800"/>
          <a:ext cx="8647855" cy="4929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695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87624" y="620688"/>
            <a:ext cx="705678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2.-</a:t>
            </a: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Seguimiento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durante el proceso de aclaración, quejas y solicitudes por parte de usuarios, en diversas </a:t>
            </a: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tramitologías.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3.-</a:t>
            </a: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Enlace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Transparencia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4- Redacción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la contestación y emisión de oficios múltiples del área Directiva.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5.- </a:t>
            </a: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Asesoría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 a las demás áreas del organismo y seguimiento en los procesos de </a:t>
            </a: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solución.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6.- </a:t>
            </a: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Enlace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seguimiento de quejas en Contraloría del </a:t>
            </a: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Ayuntamiento.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7.-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materia de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Derecho Laboral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Elaboración de 05 cinco convenios de recisión contractual, negociación y firma, con los otrora trabajadores de este H. Organismo Descentralizado,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ratificación del presente convenio, siendo este las oficinas ubicadas en: Avenida Luis Donaldo Colosio número 1477, Centro Comercial Don Bosco, Colonia Independencia, Irapuato, Guanajuato. Para declarar ante la autoridad laboral en leal ejercicio de sus funciones y se nos hizo sabedores de las penas en que incurriríamos quienes declaren con falsedad ante una autoridad en legal ejercicio, así mismo solicitan la aprobación del mismo para encontrarse apegado a derecho y que sea elevado a la categoría de laudo.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8266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3987" t="1" r="34280" b="-8652"/>
          <a:stretch/>
        </p:blipFill>
        <p:spPr>
          <a:xfrm>
            <a:off x="2267744" y="188640"/>
            <a:ext cx="4752528" cy="12837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73" y="1494825"/>
            <a:ext cx="8821270" cy="1276344"/>
          </a:xfrm>
          <a:prstGeom prst="rect">
            <a:avLst/>
          </a:prstGeom>
        </p:spPr>
      </p:pic>
      <p:graphicFrame>
        <p:nvGraphicFramePr>
          <p:cNvPr id="6" name="Chart 1"/>
          <p:cNvGraphicFramePr>
            <a:graphicFrameLocks/>
          </p:cNvGraphicFramePr>
          <p:nvPr>
            <p:extLst/>
          </p:nvPr>
        </p:nvGraphicFramePr>
        <p:xfrm>
          <a:off x="233373" y="2808300"/>
          <a:ext cx="8659107" cy="3804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0599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6616" y="116632"/>
            <a:ext cx="7670470" cy="1296144"/>
          </a:xfrm>
        </p:spPr>
        <p:txBody>
          <a:bodyPr>
            <a:noAutofit/>
          </a:bodyPr>
          <a:lstStyle/>
          <a:p>
            <a:pPr algn="ctr"/>
            <a:r>
              <a:rPr lang="es-MX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COSTO DE OPERACIÓN POR </a:t>
            </a:r>
            <a:br>
              <a:rPr lang="es-MX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METRO CÚBICO DE AGUA TRATADA</a:t>
            </a:r>
            <a:endParaRPr lang="es-MX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/>
          </p:nvPr>
        </p:nvGraphicFramePr>
        <p:xfrm>
          <a:off x="251520" y="1628800"/>
          <a:ext cx="8208911" cy="4782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17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039D8C8-008A-4447-AC08-7E9662FCAA9E}"/>
              </a:ext>
            </a:extLst>
          </p:cNvPr>
          <p:cNvSpPr txBox="1"/>
          <p:nvPr/>
        </p:nvSpPr>
        <p:spPr>
          <a:xfrm>
            <a:off x="461120" y="1196752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COMUNICACIÓN SOCIAL Y CULTURA DEL AGUA</a:t>
            </a:r>
          </a:p>
        </p:txBody>
      </p:sp>
      <p:pic>
        <p:nvPicPr>
          <p:cNvPr id="1026" name="Picture 2" descr="Resultado de imagen para cultura del agua">
            <a:extLst>
              <a:ext uri="{FF2B5EF4-FFF2-40B4-BE49-F238E27FC236}">
                <a16:creationId xmlns:a16="http://schemas.microsoft.com/office/drawing/2014/main" id="{23105382-97E3-44EE-9BE0-C48762490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48" y="2924944"/>
            <a:ext cx="8130480" cy="3536484"/>
          </a:xfrm>
          <a:prstGeom prst="rect">
            <a:avLst/>
          </a:prstGeom>
          <a:noFill/>
          <a:scene3d>
            <a:camera prst="obliqueTopRigh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15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2" r="25407" b="11585"/>
          <a:stretch/>
        </p:blipFill>
        <p:spPr bwMode="auto">
          <a:xfrm>
            <a:off x="0" y="980728"/>
            <a:ext cx="9144000" cy="53285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07374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5888425-61B2-4D35-B3F8-19BA85F62C89}"/>
              </a:ext>
            </a:extLst>
          </p:cNvPr>
          <p:cNvSpPr txBox="1"/>
          <p:nvPr/>
        </p:nvSpPr>
        <p:spPr>
          <a:xfrm>
            <a:off x="1187624" y="692696"/>
            <a:ext cx="74168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tx2"/>
                </a:solidFill>
              </a:rPr>
              <a:t>ACTIVIDAD: </a:t>
            </a:r>
            <a:r>
              <a:rPr lang="es-MX" sz="2400" b="1" dirty="0" smtClean="0">
                <a:solidFill>
                  <a:schemeClr val="tx2"/>
                </a:solidFill>
              </a:rPr>
              <a:t>ESCUELA SUSTENTABLE</a:t>
            </a:r>
          </a:p>
          <a:p>
            <a:pPr algn="ctr"/>
            <a:r>
              <a:rPr lang="es-MX" sz="2400" b="1" smtClean="0">
                <a:solidFill>
                  <a:schemeClr val="tx2"/>
                </a:solidFill>
              </a:rPr>
              <a:t>ALCANCE</a:t>
            </a:r>
            <a:r>
              <a:rPr lang="es-MX" sz="2400" b="1" dirty="0">
                <a:solidFill>
                  <a:schemeClr val="tx2"/>
                </a:solidFill>
              </a:rPr>
              <a:t>: 8 INSTITUCIONES EDUCATIVAS</a:t>
            </a:r>
          </a:p>
          <a:p>
            <a:pPr algn="ctr"/>
            <a:r>
              <a:rPr lang="es-MX" sz="2400" b="1" dirty="0">
                <a:solidFill>
                  <a:schemeClr val="tx2"/>
                </a:solidFill>
              </a:rPr>
              <a:t>ATENCIÓN: 1845 ALUMNOS </a:t>
            </a:r>
          </a:p>
          <a:p>
            <a:endParaRPr lang="es-MX" sz="2800" b="1" dirty="0">
              <a:solidFill>
                <a:schemeClr val="tx2"/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FEA580A-9B4B-4D4B-AE08-68D17098A9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5915692"/>
              </p:ext>
            </p:extLst>
          </p:nvPr>
        </p:nvGraphicFramePr>
        <p:xfrm>
          <a:off x="1187624" y="2693244"/>
          <a:ext cx="6480720" cy="3472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1700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DB4A050-9455-42E0-BED3-7DC972C8E8C0}"/>
              </a:ext>
            </a:extLst>
          </p:cNvPr>
          <p:cNvSpPr txBox="1"/>
          <p:nvPr/>
        </p:nvSpPr>
        <p:spPr>
          <a:xfrm>
            <a:off x="1043608" y="548680"/>
            <a:ext cx="748883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chemeClr val="tx2"/>
                </a:solidFill>
              </a:rPr>
              <a:t>DIFUSIÓN DE OBRAS</a:t>
            </a:r>
          </a:p>
          <a:p>
            <a:r>
              <a:rPr lang="es-MX" sz="2800" b="1" dirty="0">
                <a:solidFill>
                  <a:schemeClr val="tx2"/>
                </a:solidFill>
              </a:rPr>
              <a:t>MEDIO: REDES SOCIALES</a:t>
            </a:r>
          </a:p>
          <a:p>
            <a:r>
              <a:rPr lang="es-MX" sz="2800" b="1" dirty="0">
                <a:solidFill>
                  <a:schemeClr val="tx2"/>
                </a:solidFill>
              </a:rPr>
              <a:t>ALCANCE:VARIABLE</a:t>
            </a:r>
          </a:p>
          <a:p>
            <a:pPr algn="ctr"/>
            <a:endParaRPr lang="es-MX" sz="4000" b="1" dirty="0">
              <a:solidFill>
                <a:schemeClr val="tx2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45043D3-5B50-4DE2-B761-EE5098FDE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83" t="23800" r="20075" b="70763"/>
          <a:stretch/>
        </p:blipFill>
        <p:spPr>
          <a:xfrm>
            <a:off x="5940152" y="2715219"/>
            <a:ext cx="1728192" cy="27964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29DB747-AAE6-46FA-9C71-9D350F53026E}"/>
              </a:ext>
            </a:extLst>
          </p:cNvPr>
          <p:cNvSpPr txBox="1"/>
          <p:nvPr/>
        </p:nvSpPr>
        <p:spPr>
          <a:xfrm>
            <a:off x="2079948" y="3720155"/>
            <a:ext cx="72008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solidFill>
                  <a:schemeClr val="bg1">
                    <a:lumMod val="65000"/>
                  </a:schemeClr>
                </a:solidFill>
              </a:rPr>
              <a:t>M</a:t>
            </a:r>
          </a:p>
          <a:p>
            <a:pPr algn="ctr"/>
            <a:r>
              <a:rPr lang="es-MX" sz="1050" dirty="0">
                <a:solidFill>
                  <a:schemeClr val="bg1">
                    <a:lumMod val="65000"/>
                  </a:schemeClr>
                </a:solidFill>
              </a:rPr>
              <a:t>O</a:t>
            </a:r>
          </a:p>
          <a:p>
            <a:pPr algn="ctr"/>
            <a:r>
              <a:rPr lang="es-MX" sz="1050" dirty="0">
                <a:solidFill>
                  <a:schemeClr val="bg1">
                    <a:lumMod val="65000"/>
                  </a:schemeClr>
                </a:solidFill>
              </a:rPr>
              <a:t>N</a:t>
            </a:r>
          </a:p>
          <a:p>
            <a:pPr algn="ctr"/>
            <a:r>
              <a:rPr lang="es-MX" sz="1050" dirty="0">
                <a:solidFill>
                  <a:schemeClr val="bg1">
                    <a:lumMod val="65000"/>
                  </a:schemeClr>
                </a:solidFill>
              </a:rPr>
              <a:t>I</a:t>
            </a:r>
          </a:p>
          <a:p>
            <a:pPr algn="ctr"/>
            <a:r>
              <a:rPr lang="es-MX" sz="1050" dirty="0">
                <a:solidFill>
                  <a:schemeClr val="bg1">
                    <a:lumMod val="65000"/>
                  </a:schemeClr>
                </a:solidFill>
              </a:rPr>
              <a:t>TO</a:t>
            </a:r>
          </a:p>
          <a:p>
            <a:pPr algn="ctr"/>
            <a:r>
              <a:rPr lang="es-MX" sz="1050" dirty="0">
                <a:solidFill>
                  <a:schemeClr val="bg1">
                    <a:lumMod val="65000"/>
                  </a:schemeClr>
                </a:solidFill>
              </a:rPr>
              <a:t>R</a:t>
            </a:r>
          </a:p>
          <a:p>
            <a:pPr algn="ctr"/>
            <a:r>
              <a:rPr lang="es-MX" sz="1050" dirty="0">
                <a:solidFill>
                  <a:schemeClr val="bg1">
                    <a:lumMod val="65000"/>
                  </a:schemeClr>
                </a:solidFill>
              </a:rPr>
              <a:t>E</a:t>
            </a:r>
          </a:p>
          <a:p>
            <a:pPr algn="ctr"/>
            <a:r>
              <a:rPr lang="es-MX" sz="1050" dirty="0">
                <a:solidFill>
                  <a:schemeClr val="bg1">
                    <a:lumMod val="65000"/>
                  </a:schemeClr>
                </a:solidFill>
              </a:rPr>
              <a:t>S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2CFE381-755E-43D5-8DB6-71EDDED5E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2132856"/>
            <a:ext cx="6466216" cy="38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7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Ver las imágenes de ori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5" r="5900" b="13882"/>
          <a:stretch/>
        </p:blipFill>
        <p:spPr bwMode="auto">
          <a:xfrm>
            <a:off x="251520" y="1565434"/>
            <a:ext cx="8604447" cy="48962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2555776" y="1700808"/>
            <a:ext cx="3503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tx2"/>
                </a:solidFill>
              </a:rPr>
              <a:t>EDUCACIÓN EN MATERIA HÍDRICA </a:t>
            </a:r>
            <a:endParaRPr lang="es-MX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3374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46DEFE-2BC6-4195-AFA8-D06EFE773717}"/>
              </a:ext>
            </a:extLst>
          </p:cNvPr>
          <p:cNvSpPr txBox="1"/>
          <p:nvPr/>
        </p:nvSpPr>
        <p:spPr>
          <a:xfrm>
            <a:off x="1043608" y="548680"/>
            <a:ext cx="7488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tx2"/>
                </a:solidFill>
              </a:rPr>
              <a:t>EVENTOS: DÍA DEL NIÑO, </a:t>
            </a:r>
          </a:p>
          <a:p>
            <a:r>
              <a:rPr lang="es-MX" sz="2400" b="1" dirty="0">
                <a:solidFill>
                  <a:schemeClr val="tx2"/>
                </a:solidFill>
              </a:rPr>
              <a:t>DÍA MUNDIAL DEL MEDIO AMBIENTE</a:t>
            </a:r>
          </a:p>
          <a:p>
            <a:r>
              <a:rPr lang="es-MX" sz="2400" b="1" dirty="0">
                <a:solidFill>
                  <a:schemeClr val="tx2"/>
                </a:solidFill>
              </a:rPr>
              <a:t>ALCANCE TRIMESTRAL: 687 HABITANTES</a:t>
            </a:r>
          </a:p>
          <a:p>
            <a:pPr algn="ctr"/>
            <a:endParaRPr lang="es-MX" sz="4000" b="1" dirty="0">
              <a:solidFill>
                <a:schemeClr val="tx2"/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7B5614C7-A6FA-4C4D-B1D0-4B0C28A7F9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0273182"/>
              </p:ext>
            </p:extLst>
          </p:nvPr>
        </p:nvGraphicFramePr>
        <p:xfrm>
          <a:off x="2286000" y="2057400"/>
          <a:ext cx="5454352" cy="3747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445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23528" y="764704"/>
            <a:ext cx="8496944" cy="5472608"/>
            <a:chOff x="0" y="0"/>
            <a:chExt cx="5124518" cy="2676525"/>
          </a:xfrm>
        </p:grpSpPr>
        <p:grpSp>
          <p:nvGrpSpPr>
            <p:cNvPr id="3" name="Grupo 2"/>
            <p:cNvGrpSpPr/>
            <p:nvPr/>
          </p:nvGrpSpPr>
          <p:grpSpPr>
            <a:xfrm>
              <a:off x="0" y="0"/>
              <a:ext cx="5124518" cy="2676525"/>
              <a:chOff x="0" y="0"/>
              <a:chExt cx="4333877" cy="2286000"/>
            </a:xfrm>
          </p:grpSpPr>
          <p:pic>
            <p:nvPicPr>
              <p:cNvPr id="5" name="Imagen 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47" t="12786" r="23272" b="16374"/>
              <a:stretch/>
            </p:blipFill>
            <p:spPr bwMode="auto">
              <a:xfrm>
                <a:off x="4267649" y="0"/>
                <a:ext cx="66228" cy="227647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6" name="Imagen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71"/>
              <a:stretch/>
            </p:blipFill>
            <p:spPr bwMode="auto">
              <a:xfrm>
                <a:off x="0" y="0"/>
                <a:ext cx="4330700" cy="22860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7" name="Rectángulo 6"/>
              <p:cNvSpPr/>
              <p:nvPr/>
            </p:nvSpPr>
            <p:spPr>
              <a:xfrm>
                <a:off x="161925" y="771525"/>
                <a:ext cx="1057275" cy="180975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s-MX" sz="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NEGOCIO SUSTENTABLE</a:t>
                </a:r>
                <a:endParaRPr lang="es-MX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ángulo 7"/>
              <p:cNvSpPr/>
              <p:nvPr/>
            </p:nvSpPr>
            <p:spPr>
              <a:xfrm>
                <a:off x="1990725" y="762000"/>
                <a:ext cx="1057275" cy="180975"/>
              </a:xfrm>
              <a:prstGeom prst="rect">
                <a:avLst/>
              </a:prstGeom>
              <a:gradFill rotWithShape="1">
                <a:gsLst>
                  <a:gs pos="0">
                    <a:srgbClr val="4472C4">
                      <a:satMod val="103000"/>
                      <a:lumMod val="102000"/>
                      <a:tint val="94000"/>
                    </a:srgbClr>
                  </a:gs>
                  <a:gs pos="50000">
                    <a:srgbClr val="4472C4">
                      <a:satMod val="110000"/>
                      <a:lumMod val="100000"/>
                      <a:shade val="100000"/>
                    </a:srgbClr>
                  </a:gs>
                  <a:gs pos="100000">
                    <a:srgbClr val="4472C4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MX" sz="80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NEGOCIO SUSTENTABLE</a:t>
                </a:r>
                <a:endParaRPr lang="es-MX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90" b="50208"/>
            <a:stretch/>
          </p:blipFill>
          <p:spPr bwMode="auto">
            <a:xfrm>
              <a:off x="85725" y="2162175"/>
              <a:ext cx="951865" cy="4387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15419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C45A8007-7D40-4FBD-B7F3-A04B846A058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547664" y="2276872"/>
          <a:ext cx="6480720" cy="353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C11B735F-E7FC-4C62-BE04-0557CBF9E806}"/>
              </a:ext>
            </a:extLst>
          </p:cNvPr>
          <p:cNvSpPr txBox="1"/>
          <p:nvPr/>
        </p:nvSpPr>
        <p:spPr>
          <a:xfrm>
            <a:off x="1043608" y="623337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NEGOCIO SUSTENTABLE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ALCANCE TRIMESTRAL: 11 NEGOCIOS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TEMA: AHORRO DE AGUA Y SEPARACIÓN DE RESIDUOS SOLIDOS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1B93DBBD-C4A4-4B71-A697-A85ABD0E03F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339752" y="278092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3805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251520" y="908721"/>
          <a:ext cx="8640960" cy="28716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8093">
                  <a:extLst>
                    <a:ext uri="{9D8B030D-6E8A-4147-A177-3AD203B41FA5}">
                      <a16:colId xmlns:a16="http://schemas.microsoft.com/office/drawing/2014/main" val="82096853"/>
                    </a:ext>
                  </a:extLst>
                </a:gridCol>
                <a:gridCol w="2002659">
                  <a:extLst>
                    <a:ext uri="{9D8B030D-6E8A-4147-A177-3AD203B41FA5}">
                      <a16:colId xmlns:a16="http://schemas.microsoft.com/office/drawing/2014/main" val="1079146024"/>
                    </a:ext>
                  </a:extLst>
                </a:gridCol>
                <a:gridCol w="1104796">
                  <a:extLst>
                    <a:ext uri="{9D8B030D-6E8A-4147-A177-3AD203B41FA5}">
                      <a16:colId xmlns:a16="http://schemas.microsoft.com/office/drawing/2014/main" val="2420054595"/>
                    </a:ext>
                  </a:extLst>
                </a:gridCol>
                <a:gridCol w="1367142">
                  <a:extLst>
                    <a:ext uri="{9D8B030D-6E8A-4147-A177-3AD203B41FA5}">
                      <a16:colId xmlns:a16="http://schemas.microsoft.com/office/drawing/2014/main" val="1206343356"/>
                    </a:ext>
                  </a:extLst>
                </a:gridCol>
                <a:gridCol w="1350692">
                  <a:extLst>
                    <a:ext uri="{9D8B030D-6E8A-4147-A177-3AD203B41FA5}">
                      <a16:colId xmlns:a16="http://schemas.microsoft.com/office/drawing/2014/main" val="3783441357"/>
                    </a:ext>
                  </a:extLst>
                </a:gridCol>
                <a:gridCol w="1467578">
                  <a:extLst>
                    <a:ext uri="{9D8B030D-6E8A-4147-A177-3AD203B41FA5}">
                      <a16:colId xmlns:a16="http://schemas.microsoft.com/office/drawing/2014/main" val="3156770194"/>
                    </a:ext>
                  </a:extLst>
                </a:gridCol>
              </a:tblGrid>
              <a:tr h="453724">
                <a:tc>
                  <a:txBody>
                    <a:bodyPr/>
                    <a:lstStyle/>
                    <a:p>
                      <a:pPr marL="20320" indent="-203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de expediente</a:t>
                      </a:r>
                      <a:endParaRPr lang="es-MX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Nombre del empleado</a:t>
                      </a:r>
                      <a:endParaRPr lang="es-MX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de empleado</a:t>
                      </a:r>
                      <a:endParaRPr lang="es-MX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1ra etapa</a:t>
                      </a:r>
                      <a:endParaRPr lang="es-MX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Firma de convenio</a:t>
                      </a:r>
                      <a:endParaRPr lang="es-MX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01520" algn="l"/>
                        </a:tabLs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Ratificación de Convenio</a:t>
                      </a:r>
                      <a:endParaRPr lang="es-MX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642342618"/>
                  </a:ext>
                </a:extLst>
              </a:tr>
              <a:tr h="371663">
                <a:tc>
                  <a:txBody>
                    <a:bodyPr/>
                    <a:lstStyle/>
                    <a:p>
                      <a:pPr marL="20320" indent="-203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1435/2019-V</a:t>
                      </a:r>
                      <a:endParaRPr lang="es-MX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Lic. Karina Aracely Baca Arias</a:t>
                      </a:r>
                      <a:endParaRPr lang="es-MX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</a:t>
                      </a:r>
                      <a:endParaRPr lang="es-MX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28-02-2019</a:t>
                      </a:r>
                      <a:endParaRPr lang="es-MX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12-03-2019</a:t>
                      </a:r>
                      <a:endParaRPr lang="es-MX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05-04-2019</a:t>
                      </a:r>
                      <a:endParaRPr lang="es-MX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259025766"/>
                  </a:ext>
                </a:extLst>
              </a:tr>
              <a:tr h="371663">
                <a:tc>
                  <a:txBody>
                    <a:bodyPr/>
                    <a:lstStyle/>
                    <a:p>
                      <a:pPr marL="20320" indent="-203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1436/2019-V</a:t>
                      </a:r>
                      <a:endParaRPr lang="es-MX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Rosalinda Ramírez </a:t>
                      </a:r>
                      <a:r>
                        <a:rPr lang="es-ES" sz="13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Celedon</a:t>
                      </a:r>
                      <a:endParaRPr lang="es-MX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</a:t>
                      </a:r>
                      <a:endParaRPr lang="es-MX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28-02-2019</a:t>
                      </a:r>
                      <a:endParaRPr lang="es-MX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12-03-2019</a:t>
                      </a:r>
                      <a:endParaRPr lang="es-MX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05-04-2019</a:t>
                      </a:r>
                      <a:endParaRPr lang="es-MX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4292103670"/>
                  </a:ext>
                </a:extLst>
              </a:tr>
              <a:tr h="375705">
                <a:tc>
                  <a:txBody>
                    <a:bodyPr/>
                    <a:lstStyle/>
                    <a:p>
                      <a:pPr marL="20320" indent="-203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1437/2019-V</a:t>
                      </a:r>
                      <a:endParaRPr lang="es-MX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Ramona Duran Castillo </a:t>
                      </a:r>
                      <a:endParaRPr lang="es-MX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243</a:t>
                      </a:r>
                      <a:endParaRPr lang="es-MX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28-02-2019</a:t>
                      </a:r>
                      <a:endParaRPr lang="es-MX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12-03-2019</a:t>
                      </a:r>
                      <a:endParaRPr lang="es-MX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05-04-2019</a:t>
                      </a:r>
                      <a:endParaRPr lang="es-MX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173206522"/>
                  </a:ext>
                </a:extLst>
              </a:tr>
              <a:tr h="559722">
                <a:tc>
                  <a:txBody>
                    <a:bodyPr/>
                    <a:lstStyle/>
                    <a:p>
                      <a:pPr marL="20320" indent="-203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1438/2019-V</a:t>
                      </a:r>
                      <a:endParaRPr lang="es-MX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Martín Ledesma García</a:t>
                      </a:r>
                      <a:endParaRPr lang="es-MX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</a:t>
                      </a:r>
                      <a:endParaRPr lang="es-MX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28-02-2019</a:t>
                      </a:r>
                      <a:endParaRPr lang="es-MX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24-03-2019</a:t>
                      </a:r>
                      <a:endParaRPr lang="es-MX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05-04-2019</a:t>
                      </a:r>
                      <a:endParaRPr lang="es-MX" sz="13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Segunda parte</a:t>
                      </a:r>
                      <a:endParaRPr lang="es-MX" sz="13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13-05-2019</a:t>
                      </a:r>
                      <a:endParaRPr lang="es-MX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503564787"/>
                  </a:ext>
                </a:extLst>
              </a:tr>
              <a:tr h="459810">
                <a:tc>
                  <a:txBody>
                    <a:bodyPr/>
                    <a:lstStyle/>
                    <a:p>
                      <a:pPr marL="20320" indent="-203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2311/2019-V</a:t>
                      </a:r>
                      <a:endParaRPr lang="es-MX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Lic. Francisco Javier Delgado Aguilar</a:t>
                      </a:r>
                      <a:endParaRPr lang="es-MX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353</a:t>
                      </a:r>
                      <a:endParaRPr lang="es-MX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17-05-2019</a:t>
                      </a:r>
                      <a:endParaRPr lang="es-MX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24-05-2019</a:t>
                      </a:r>
                      <a:endParaRPr lang="es-MX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14-06-2019</a:t>
                      </a:r>
                      <a:endParaRPr lang="es-MX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4280523297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2123728" y="478414"/>
            <a:ext cx="5184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Convenio de Terminación laboral por mutuo</a:t>
            </a: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/>
          </p:nvPr>
        </p:nvGraphicFramePr>
        <p:xfrm>
          <a:off x="251520" y="4581128"/>
          <a:ext cx="8640960" cy="18597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6690">
                  <a:extLst>
                    <a:ext uri="{9D8B030D-6E8A-4147-A177-3AD203B41FA5}">
                      <a16:colId xmlns:a16="http://schemas.microsoft.com/office/drawing/2014/main" val="3239586392"/>
                    </a:ext>
                  </a:extLst>
                </a:gridCol>
                <a:gridCol w="1252654">
                  <a:extLst>
                    <a:ext uri="{9D8B030D-6E8A-4147-A177-3AD203B41FA5}">
                      <a16:colId xmlns:a16="http://schemas.microsoft.com/office/drawing/2014/main" val="315094394"/>
                    </a:ext>
                  </a:extLst>
                </a:gridCol>
                <a:gridCol w="2365908">
                  <a:extLst>
                    <a:ext uri="{9D8B030D-6E8A-4147-A177-3AD203B41FA5}">
                      <a16:colId xmlns:a16="http://schemas.microsoft.com/office/drawing/2014/main" val="4077649588"/>
                    </a:ext>
                  </a:extLst>
                </a:gridCol>
                <a:gridCol w="1252654">
                  <a:extLst>
                    <a:ext uri="{9D8B030D-6E8A-4147-A177-3AD203B41FA5}">
                      <a16:colId xmlns:a16="http://schemas.microsoft.com/office/drawing/2014/main" val="793670920"/>
                    </a:ext>
                  </a:extLst>
                </a:gridCol>
                <a:gridCol w="1553054">
                  <a:extLst>
                    <a:ext uri="{9D8B030D-6E8A-4147-A177-3AD203B41FA5}">
                      <a16:colId xmlns:a16="http://schemas.microsoft.com/office/drawing/2014/main" val="4267053546"/>
                    </a:ext>
                  </a:extLst>
                </a:gridCol>
              </a:tblGrid>
              <a:tr h="51562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Nombre del empleado</a:t>
                      </a:r>
                      <a:endParaRPr lang="es-MX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de empleado</a:t>
                      </a:r>
                      <a:endParaRPr lang="es-MX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Salvedades</a:t>
                      </a:r>
                      <a:endParaRPr lang="es-MX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Firma de convenio</a:t>
                      </a:r>
                      <a:endParaRPr lang="es-MX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Estatus</a:t>
                      </a:r>
                      <a:endParaRPr lang="es-MX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423890502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Juan Vázquez Silva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*Sindicalizado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la especificación del numeral 46 de las Condiciones Generales del SAPAM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31-05-2019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Jubilado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562515287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Jose Guadalupe Cardoso Martínez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*Sindicalizado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31-05-2019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Jubilado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64891184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1475656" y="3959175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Convenio de Terminación Laboral por Jubilación</a:t>
            </a: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4079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1AFE2F-BCF7-4DCD-8FB3-281354BC3255}"/>
              </a:ext>
            </a:extLst>
          </p:cNvPr>
          <p:cNvSpPr txBox="1"/>
          <p:nvPr/>
        </p:nvSpPr>
        <p:spPr>
          <a:xfrm>
            <a:off x="1331640" y="9807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tx2"/>
                </a:solidFill>
              </a:rPr>
              <a:t>ASESORÍA A COMITES RURALES 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5026690-A9DA-4ECB-8CE2-EA73DFFA38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671516"/>
              </p:ext>
            </p:extLst>
          </p:nvPr>
        </p:nvGraphicFramePr>
        <p:xfrm>
          <a:off x="636369" y="1350060"/>
          <a:ext cx="7896071" cy="530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80395014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11642644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768236619"/>
                    </a:ext>
                  </a:extLst>
                </a:gridCol>
                <a:gridCol w="3324071">
                  <a:extLst>
                    <a:ext uri="{9D8B030D-6E8A-4147-A177-3AD203B41FA5}">
                      <a16:colId xmlns:a16="http://schemas.microsoft.com/office/drawing/2014/main" val="9294770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COMUNIDAD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TEMA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AUDIENCIA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931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SABINO DE SANTA ROSA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AHORRO</a:t>
                      </a:r>
                      <a:r>
                        <a:rPr lang="es-MX" baseline="0" dirty="0" smtClean="0"/>
                        <a:t> Y </a:t>
                      </a:r>
                      <a:r>
                        <a:rPr lang="es-MX" dirty="0" smtClean="0"/>
                        <a:t>CALIDAD </a:t>
                      </a:r>
                      <a:r>
                        <a:rPr lang="es-MX" dirty="0"/>
                        <a:t>DEL AGUA</a:t>
                      </a:r>
                    </a:p>
                    <a:p>
                      <a:endParaRPr lang="es-MX" dirty="0"/>
                    </a:p>
                    <a:p>
                      <a:endParaRPr lang="es-MX" dirty="0"/>
                    </a:p>
                    <a:p>
                      <a:endParaRPr lang="es-MX" dirty="0"/>
                    </a:p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29 PERSONAS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678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SAN ANTONIO DE TERÁN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AHORRO Y CALIDAD </a:t>
                      </a:r>
                      <a:r>
                        <a:rPr lang="es-MX" dirty="0"/>
                        <a:t>DEL AGUA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32 PERSONAS</a:t>
                      </a:r>
                    </a:p>
                    <a:p>
                      <a:endParaRPr lang="es-MX" dirty="0"/>
                    </a:p>
                    <a:p>
                      <a:endParaRPr lang="es-MX" dirty="0"/>
                    </a:p>
                    <a:p>
                      <a:endParaRPr lang="es-MX" dirty="0"/>
                    </a:p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708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TERÁN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AHORRO Y CALIDAD </a:t>
                      </a:r>
                      <a:r>
                        <a:rPr lang="es-MX" dirty="0"/>
                        <a:t>DEL AGUA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43 PERSONAS</a:t>
                      </a:r>
                    </a:p>
                    <a:p>
                      <a:endParaRPr lang="es-MX" dirty="0"/>
                    </a:p>
                    <a:p>
                      <a:endParaRPr lang="es-MX" dirty="0"/>
                    </a:p>
                    <a:p>
                      <a:endParaRPr lang="es-MX" dirty="0"/>
                    </a:p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410916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2824B55E-0BDC-427B-AADF-8F0F7A692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719392"/>
            <a:ext cx="2207439" cy="17096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F8D6AA-7D11-44EA-81FB-6FFB92F96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86" r="58030"/>
          <a:stretch/>
        </p:blipFill>
        <p:spPr>
          <a:xfrm flipH="1">
            <a:off x="7427510" y="1719392"/>
            <a:ext cx="1080120" cy="170960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7686358-15DD-4657-8EEE-142886A9D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676" y="4941168"/>
            <a:ext cx="3277954" cy="144317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051BDB1-BEEA-4962-91C3-344404846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1" y="3430868"/>
            <a:ext cx="3287559" cy="15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697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EA514F9-8BCB-4ACD-9956-9EE843424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68" y="2420888"/>
            <a:ext cx="6408712" cy="342072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B290892-2FE3-4909-81FA-4FB256F2293C}"/>
              </a:ext>
            </a:extLst>
          </p:cNvPr>
          <p:cNvSpPr txBox="1"/>
          <p:nvPr/>
        </p:nvSpPr>
        <p:spPr>
          <a:xfrm>
            <a:off x="1043608" y="623337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tx2"/>
                </a:solidFill>
              </a:rPr>
              <a:t>TALLER A AMAS DE CASA</a:t>
            </a:r>
          </a:p>
          <a:p>
            <a:r>
              <a:rPr lang="es-MX" sz="2400" b="1" dirty="0">
                <a:solidFill>
                  <a:schemeClr val="tx2"/>
                </a:solidFill>
              </a:rPr>
              <a:t>TALLER: </a:t>
            </a:r>
            <a:r>
              <a:rPr lang="es-MX" sz="2400" b="1" dirty="0" smtClean="0">
                <a:solidFill>
                  <a:schemeClr val="tx2"/>
                </a:solidFill>
              </a:rPr>
              <a:t>ATINALE AL VALOR DEL AGUA</a:t>
            </a:r>
            <a:endParaRPr lang="es-MX" sz="2400" b="1" dirty="0">
              <a:solidFill>
                <a:schemeClr val="tx2"/>
              </a:solidFill>
            </a:endParaRPr>
          </a:p>
          <a:p>
            <a:r>
              <a:rPr lang="es-MX" sz="2400" b="1" dirty="0">
                <a:solidFill>
                  <a:schemeClr val="tx2"/>
                </a:solidFill>
              </a:rPr>
              <a:t>AUDIENCIA: 57 MUJERES, 1 HOMBRE</a:t>
            </a:r>
          </a:p>
        </p:txBody>
      </p:sp>
    </p:spTree>
    <p:extLst>
      <p:ext uri="{BB962C8B-B14F-4D97-AF65-F5344CB8AC3E}">
        <p14:creationId xmlns:p14="http://schemas.microsoft.com/office/powerpoint/2010/main" val="16817382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" r="7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5 Imagen">
            <a:extLst>
              <a:ext uri="{FF2B5EF4-FFF2-40B4-BE49-F238E27FC236}">
                <a16:creationId xmlns:a16="http://schemas.microsoft.com/office/drawing/2014/main" id="{EA0B3989-D458-4C26-A2B6-448D2DC410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69" y="764704"/>
            <a:ext cx="8100431" cy="396044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D187CE9-C7D7-4C2B-AA45-620219ECC12B}"/>
              </a:ext>
            </a:extLst>
          </p:cNvPr>
          <p:cNvSpPr txBox="1">
            <a:spLocks/>
          </p:cNvSpPr>
          <p:nvPr/>
        </p:nvSpPr>
        <p:spPr>
          <a:xfrm>
            <a:off x="457200" y="56612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dirty="0">
                <a:solidFill>
                  <a:schemeClr val="bg1"/>
                </a:solidFill>
              </a:rPr>
              <a:t/>
            </a:r>
            <a:br>
              <a:rPr lang="es-MX" sz="4000" dirty="0">
                <a:solidFill>
                  <a:schemeClr val="bg1"/>
                </a:solidFill>
              </a:rPr>
            </a:br>
            <a:r>
              <a:rPr lang="es-MX" sz="4000" b="1" dirty="0">
                <a:solidFill>
                  <a:schemeClr val="bg1"/>
                </a:solidFill>
              </a:rPr>
              <a:t/>
            </a:r>
            <a:br>
              <a:rPr lang="es-MX" sz="4000" b="1" dirty="0">
                <a:solidFill>
                  <a:schemeClr val="bg1"/>
                </a:solidFill>
              </a:rPr>
            </a:br>
            <a:endParaRPr lang="es-MX" sz="4000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331640" y="5122639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>
                <a:solidFill>
                  <a:schemeClr val="bg1"/>
                </a:solidFill>
              </a:rPr>
              <a:t>INFORME TRIMESTRAL TRANSPARENCIA ABRIL-JUNIO 2019</a:t>
            </a:r>
            <a:endParaRPr lang="es-MX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2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759795" y="715192"/>
          <a:ext cx="7772645" cy="1666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0925">
                  <a:extLst>
                    <a:ext uri="{9D8B030D-6E8A-4147-A177-3AD203B41FA5}">
                      <a16:colId xmlns:a16="http://schemas.microsoft.com/office/drawing/2014/main" val="1150425684"/>
                    </a:ext>
                  </a:extLst>
                </a:gridCol>
                <a:gridCol w="1096821">
                  <a:extLst>
                    <a:ext uri="{9D8B030D-6E8A-4147-A177-3AD203B41FA5}">
                      <a16:colId xmlns:a16="http://schemas.microsoft.com/office/drawing/2014/main" val="2041254401"/>
                    </a:ext>
                  </a:extLst>
                </a:gridCol>
                <a:gridCol w="1350523">
                  <a:extLst>
                    <a:ext uri="{9D8B030D-6E8A-4147-A177-3AD203B41FA5}">
                      <a16:colId xmlns:a16="http://schemas.microsoft.com/office/drawing/2014/main" val="1931538195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341806463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218242053"/>
                    </a:ext>
                  </a:extLst>
                </a:gridCol>
              </a:tblGrid>
              <a:tr h="63774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Nombre del empleado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de empleada  y cargo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Notificación de demanda 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Audiencia de Conciliación demanda y excepciones 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Audiencia ofrecimiento y admisión de pruebas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626609468"/>
                  </a:ext>
                </a:extLst>
              </a:tr>
              <a:tr h="87442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Julia Guadalupe Bermúdez Hernández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Jefa de Recursos Materiales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29-03-2019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14:30 hrs.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29-04-2019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13:30 </a:t>
                      </a:r>
                      <a:r>
                        <a:rPr lang="es-MX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27-05-2019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4140084031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3475448" y="359099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Demanda Laboral</a:t>
            </a: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40006"/>
              </p:ext>
            </p:extLst>
          </p:nvPr>
        </p:nvGraphicFramePr>
        <p:xfrm>
          <a:off x="759796" y="2738061"/>
          <a:ext cx="7772644" cy="15847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6039">
                  <a:extLst>
                    <a:ext uri="{9D8B030D-6E8A-4147-A177-3AD203B41FA5}">
                      <a16:colId xmlns:a16="http://schemas.microsoft.com/office/drawing/2014/main" val="187340747"/>
                    </a:ext>
                  </a:extLst>
                </a:gridCol>
                <a:gridCol w="1921600">
                  <a:extLst>
                    <a:ext uri="{9D8B030D-6E8A-4147-A177-3AD203B41FA5}">
                      <a16:colId xmlns:a16="http://schemas.microsoft.com/office/drawing/2014/main" val="2060178796"/>
                    </a:ext>
                  </a:extLst>
                </a:gridCol>
                <a:gridCol w="1081696">
                  <a:extLst>
                    <a:ext uri="{9D8B030D-6E8A-4147-A177-3AD203B41FA5}">
                      <a16:colId xmlns:a16="http://schemas.microsoft.com/office/drawing/2014/main" val="2738854956"/>
                    </a:ext>
                  </a:extLst>
                </a:gridCol>
                <a:gridCol w="1323486">
                  <a:extLst>
                    <a:ext uri="{9D8B030D-6E8A-4147-A177-3AD203B41FA5}">
                      <a16:colId xmlns:a16="http://schemas.microsoft.com/office/drawing/2014/main" val="4270740738"/>
                    </a:ext>
                  </a:extLst>
                </a:gridCol>
                <a:gridCol w="1649823">
                  <a:extLst>
                    <a:ext uri="{9D8B030D-6E8A-4147-A177-3AD203B41FA5}">
                      <a16:colId xmlns:a16="http://schemas.microsoft.com/office/drawing/2014/main" val="550097359"/>
                    </a:ext>
                  </a:extLst>
                </a:gridCol>
              </a:tblGrid>
              <a:tr h="3506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Expediente: 720/2daSala/2019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Partes: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Acuerdo: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11-04-2019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Notificación: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07-05-2019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Contestación de demanda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4174959765"/>
                  </a:ext>
                </a:extLst>
              </a:tr>
              <a:tr h="10603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Tribunal de Justicia Administrativa del Estado de Guanajuato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Actora: C. María Aguilera Arroyo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Autoridad demandada: SAPAM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Asunto: Demanda de nulidad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Admite la demanda presentada por 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Termino para contestación de demanda 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27-05-2019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303437677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/>
          </p:nvPr>
        </p:nvGraphicFramePr>
        <p:xfrm>
          <a:off x="759795" y="4509120"/>
          <a:ext cx="7772645" cy="22100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9690">
                  <a:extLst>
                    <a:ext uri="{9D8B030D-6E8A-4147-A177-3AD203B41FA5}">
                      <a16:colId xmlns:a16="http://schemas.microsoft.com/office/drawing/2014/main" val="1632223253"/>
                    </a:ext>
                  </a:extLst>
                </a:gridCol>
                <a:gridCol w="1666522">
                  <a:extLst>
                    <a:ext uri="{9D8B030D-6E8A-4147-A177-3AD203B41FA5}">
                      <a16:colId xmlns:a16="http://schemas.microsoft.com/office/drawing/2014/main" val="2552073133"/>
                    </a:ext>
                  </a:extLst>
                </a:gridCol>
                <a:gridCol w="1665682">
                  <a:extLst>
                    <a:ext uri="{9D8B030D-6E8A-4147-A177-3AD203B41FA5}">
                      <a16:colId xmlns:a16="http://schemas.microsoft.com/office/drawing/2014/main" val="1310647645"/>
                    </a:ext>
                  </a:extLst>
                </a:gridCol>
                <a:gridCol w="1309709">
                  <a:extLst>
                    <a:ext uri="{9D8B030D-6E8A-4147-A177-3AD203B41FA5}">
                      <a16:colId xmlns:a16="http://schemas.microsoft.com/office/drawing/2014/main" val="2165813226"/>
                    </a:ext>
                  </a:extLst>
                </a:gridCol>
                <a:gridCol w="1711042">
                  <a:extLst>
                    <a:ext uri="{9D8B030D-6E8A-4147-A177-3AD203B41FA5}">
                      <a16:colId xmlns:a16="http://schemas.microsoft.com/office/drawing/2014/main" val="3869039514"/>
                    </a:ext>
                  </a:extLst>
                </a:gridCol>
              </a:tblGrid>
              <a:tr h="92068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Delegación Estatal Guanajuato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Subdelegación Salamanca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Partes: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1er citatorio: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02-05-2019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 que este presente: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03-05-2019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Acuerdo 029/2019: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13-05-2019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Notificación: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16-05-2019 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Citatorio Ejecución: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20-05-2019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MX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Ejecución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21-05-2019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463646802"/>
                  </a:ext>
                </a:extLst>
              </a:tr>
              <a:tr h="1222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Departamento de Cobranza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Actora: IMSS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Autoridad demandada: SAPAM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Asunto: Demanda de nulidad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2do citatorio: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06-05-2019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 que este presente: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07-05-2019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Acuerdo de complimiento de Sentencia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17-05-2019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Juicio de Nulidad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</a:t>
                      </a: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3199/2015-10-01-9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MX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Recurso</a:t>
                      </a: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Queja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19-06-2019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781174773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2577894" y="2399491"/>
            <a:ext cx="3916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75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Procedimientos Administrativos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58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755577" y="1340768"/>
          <a:ext cx="8064894" cy="2376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3842">
                  <a:extLst>
                    <a:ext uri="{9D8B030D-6E8A-4147-A177-3AD203B41FA5}">
                      <a16:colId xmlns:a16="http://schemas.microsoft.com/office/drawing/2014/main" val="763221473"/>
                    </a:ext>
                  </a:extLst>
                </a:gridCol>
                <a:gridCol w="1281016">
                  <a:extLst>
                    <a:ext uri="{9D8B030D-6E8A-4147-A177-3AD203B41FA5}">
                      <a16:colId xmlns:a16="http://schemas.microsoft.com/office/drawing/2014/main" val="4040591660"/>
                    </a:ext>
                  </a:extLst>
                </a:gridCol>
                <a:gridCol w="1409390">
                  <a:extLst>
                    <a:ext uri="{9D8B030D-6E8A-4147-A177-3AD203B41FA5}">
                      <a16:colId xmlns:a16="http://schemas.microsoft.com/office/drawing/2014/main" val="1111893594"/>
                    </a:ext>
                  </a:extLst>
                </a:gridCol>
                <a:gridCol w="1281922">
                  <a:extLst>
                    <a:ext uri="{9D8B030D-6E8A-4147-A177-3AD203B41FA5}">
                      <a16:colId xmlns:a16="http://schemas.microsoft.com/office/drawing/2014/main" val="1768948347"/>
                    </a:ext>
                  </a:extLst>
                </a:gridCol>
                <a:gridCol w="2178724">
                  <a:extLst>
                    <a:ext uri="{9D8B030D-6E8A-4147-A177-3AD203B41FA5}">
                      <a16:colId xmlns:a16="http://schemas.microsoft.com/office/drawing/2014/main" val="200005356"/>
                    </a:ext>
                  </a:extLst>
                </a:gridCol>
              </a:tblGrid>
              <a:tr h="7374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13357/2019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Incidente de Suspensión 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Notificación de demanda 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Informe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Previo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Notificación de Acuerdo: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29-05-2019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803345984"/>
                  </a:ext>
                </a:extLst>
              </a:tr>
              <a:tr h="163880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Autoridad Responsable: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Director del Sistema de Agua Potable y Alcantarillado del Municipio  de Valle de Santiago, Guanajuato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Promovido por: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Ricardo Garcia Chávez</a:t>
                      </a:r>
                      <a:endParaRPr lang="es-MX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15-05-2019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termino para rendir informe Justificado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17-05-2019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 cierto el acto reclamado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Juez acuerda: Se tienen por rendido informes previos del Director del </a:t>
                      </a:r>
                      <a:r>
                        <a:rPr lang="es-MX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Sapam</a:t>
                      </a:r>
                      <a:r>
                        <a:rPr lang="es-MX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de otra Autoridad Responsable.</a:t>
                      </a:r>
                      <a:endParaRPr lang="es-MX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035565100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1403648" y="620688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 de Amparo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Amparo Indirecto 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432/2019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619672" y="43651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 Penal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No aplica en este trimestre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10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86089" y="1590999"/>
            <a:ext cx="8229600" cy="1143000"/>
          </a:xfrm>
        </p:spPr>
        <p:txBody>
          <a:bodyPr>
            <a:noAutofit/>
          </a:bodyPr>
          <a:lstStyle/>
          <a:p>
            <a:r>
              <a:rPr lang="es-MX" sz="5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COORDINACIÓN DE COMERCIALIZACIÓN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17" y="3140968"/>
            <a:ext cx="3096344" cy="333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5056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44360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/>
              <a:t>Distribución del padrón de usuarios</a:t>
            </a:r>
            <a:br>
              <a:rPr lang="es-MX" dirty="0"/>
            </a:br>
            <a:r>
              <a:rPr lang="es-MX" dirty="0" smtClean="0"/>
              <a:t>Abril-Junio 2019</a:t>
            </a:r>
            <a:endParaRPr lang="es-MX" dirty="0"/>
          </a:p>
        </p:txBody>
      </p:sp>
      <p:pic>
        <p:nvPicPr>
          <p:cNvPr id="4" name="4 Marcador de posición de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9" r="4359" b="17448"/>
          <a:stretch/>
        </p:blipFill>
        <p:spPr>
          <a:xfrm>
            <a:off x="3221850" y="2492896"/>
            <a:ext cx="2674620" cy="24155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3 Marcador de contenid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25" y="3975740"/>
            <a:ext cx="2430270" cy="156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4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</TotalTime>
  <Words>1664</Words>
  <Application>Microsoft Office PowerPoint</Application>
  <PresentationFormat>Presentación en pantalla (4:3)</PresentationFormat>
  <Paragraphs>495</Paragraphs>
  <Slides>52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9" baseType="lpstr">
      <vt:lpstr>Aharoni</vt:lpstr>
      <vt:lpstr>Arial</vt:lpstr>
      <vt:lpstr>Arial Black</vt:lpstr>
      <vt:lpstr>Calibri</vt:lpstr>
      <vt:lpstr>Candara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COORDINACIÓN DE COMERCIALIZACIÓN</vt:lpstr>
      <vt:lpstr>Distribución del padrón de usuarios Abril-Junio 2019</vt:lpstr>
      <vt:lpstr>DISTRIBUCION DEL PADRON DE USUARIOS CORRESPONDIENTE AL MES DE  ABRIL DE 2019 CON UN TOTAL DE 22920</vt:lpstr>
      <vt:lpstr>DISTRIBUCION DEL PADRON DE USUARIOS CORRESPONDIENTE AL MES DE  MAYO DE 2019 CON UN TOTAL DE 22943 TOMAS.</vt:lpstr>
      <vt:lpstr>DISTRIBUCION DEL PADRON DE USUARIOS CORRESPONDIENTE AL MES DE  JUNIO DE 2019 CON UN TOTAL DE 22956 TOMAS.</vt:lpstr>
      <vt:lpstr>Instalación de medidores</vt:lpstr>
      <vt:lpstr>Medidores Nuevos Instalados  (Todas las causas)</vt:lpstr>
      <vt:lpstr>Gráfica comparativa de medidores nuevos instalados (robo, mal estado, reconexión).</vt:lpstr>
      <vt:lpstr>Atención a usuarios</vt:lpstr>
      <vt:lpstr>Comparativo de órdenes de atención ejecutadas y usuarios registrados en el trimestre.</vt:lpstr>
      <vt:lpstr>Contratación de servicios</vt:lpstr>
      <vt:lpstr>Gráfica comparativa de Contratación de servicios.</vt:lpstr>
      <vt:lpstr>Reporte de reconexiones y suspensiones voluntarias de servicios.</vt:lpstr>
      <vt:lpstr>Ingresos  Agua, alcantarillado y saneamiento</vt:lpstr>
      <vt:lpstr>Ingresos de agua potable, alcantarillado y saneamiento, respecto al mes anterior, incluye IVA (%). </vt:lpstr>
      <vt:lpstr>Estadísticas de facturación</vt:lpstr>
      <vt:lpstr>Gráfica comparativa de tomas activas y m3 facturados 2019</vt:lpstr>
      <vt:lpstr>Gráfica de usuarios con rezagos </vt:lpstr>
      <vt:lpstr>Acciones de cartera vencida</vt:lpstr>
      <vt:lpstr>Gráfica comparativa mensual de suspensiones por adeudo</vt:lpstr>
      <vt:lpstr>Eficiencia comercial</vt:lpstr>
      <vt:lpstr>Capacitaciones</vt:lpstr>
      <vt:lpstr>Capacitación y evaluación teórico-práctica para la certificación de lecturistas.</vt:lpstr>
      <vt:lpstr>Presentación de PowerPoint</vt:lpstr>
      <vt:lpstr>MANTENIMIENTO A LINEAS </vt:lpstr>
      <vt:lpstr>NUEVAS INSTALACIONES</vt:lpstr>
      <vt:lpstr>EFICIENCIA FISICA</vt:lpstr>
      <vt:lpstr>FACTURACIÓN DE ENERGÍA ELÉCTRICA Y EXTRACCIÓN DE AGUA POTABLE DE POZOS </vt:lpstr>
      <vt:lpstr>Presentación de PowerPoint</vt:lpstr>
      <vt:lpstr>Presentación de PowerPoint</vt:lpstr>
      <vt:lpstr>VOLUMEN DE AGUA TRATADA</vt:lpstr>
      <vt:lpstr>VOLUMEN DE AGUA REUSADA </vt:lpstr>
      <vt:lpstr>Presentación de PowerPoint</vt:lpstr>
      <vt:lpstr>COSTO DE OPERACIÓN POR  METRO CÚBICO DE AGUA TRATADA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DIRECCION SAPAM</dc:creator>
  <cp:lastModifiedBy>CACS</cp:lastModifiedBy>
  <cp:revision>273</cp:revision>
  <cp:lastPrinted>2019-05-29T20:16:42Z</cp:lastPrinted>
  <dcterms:created xsi:type="dcterms:W3CDTF">2018-12-15T17:24:41Z</dcterms:created>
  <dcterms:modified xsi:type="dcterms:W3CDTF">2019-07-25T21:58:21Z</dcterms:modified>
</cp:coreProperties>
</file>