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58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D432F-87C7-4E69-9BF2-7706A7038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37BD2C-275C-4A54-8A30-857E76CD5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5E0AC6-41DE-4841-B315-F74921D16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F9994A-70BC-4E01-87F3-0C1A81519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467C1F-E550-4406-AD1D-B432048B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39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68166-D6F1-4274-A8FB-6DFFE1256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90001D-C067-49E4-AB4D-2D542CC3A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90152A-6AEE-4469-998D-B3685133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F51BDB-92C2-48DD-9625-7432D098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19AEA-DD1E-4381-911C-CEE1FE6D3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08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DD7031-FF3B-4D70-95CF-A92AA5DE0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D15779-D336-41DA-8526-BCDF797EE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265CAF-683F-4A93-9F88-61D1821DD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92C567-5F29-4210-B6CD-323DAE8A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88FFBD-DC78-4A38-BB59-9B18EDD4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26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81370-CCC6-46DD-8E79-EE41BFCE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267C7D-589A-4233-A841-6815EFD0D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C3946C-9E88-4918-AB33-CA448909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6E4B88-9A9E-417C-851A-B1C869FB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FDC4ED-F87F-4AB8-BF48-F7EFCF76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230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32D41-1005-490E-B461-10AAA438B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831D3F-F4C2-49C8-AB50-BC7E8F68E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60A719-51C9-4917-B2E0-EFD6DB544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BA5C2-FAC5-4E45-A882-CEB8819FF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6B7CCA-CA03-4A05-B647-FC7D6175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0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CCDA4A-CFD6-4F4D-BBDF-0B3B0CC17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3991F2-5C9B-41AC-AC0B-42CA194DB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886D4B-EC00-4C44-AB9B-9D5CEB953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F05B6A-3795-4C94-AAA1-A9B5E3EE2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926CEB-A76D-4D33-B5B3-829EE580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5A5466-02E6-464C-887C-726A1405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3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0075C-C1CF-4E6E-B092-C17E45B0A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A3F32D-322D-47DD-91A5-EE3FB6E05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5DEA46-AC47-4182-97F6-72068C835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827B36-D255-40D8-B46B-FFCE2A522F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B220D5B-A701-4717-94B7-DFCB3D2E8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764DE4F-267E-4F60-BD16-356F2A052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4A0430-5374-40A4-8DF4-469BC4C7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A05192-496F-4251-B55A-1BD52525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83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20DFA-09C3-42BB-ADD0-9883C08D4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BFDA23-1ED0-4D8A-BB99-045AC9EE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65F780-CD3F-4BD4-B6D8-FDE65DC62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43ADDB-569C-4B3C-91FC-36DBE2C9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46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9AC43B-F507-4954-9BCB-F4BDE42D3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5A19651-C88D-4E66-B519-DC1737F5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093DA9-6374-4DBF-816D-938A3F190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07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00BA9-37D6-4C66-8D65-13D475A91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A61435-3917-4699-A4F6-BED2F5EAD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90D660-77ED-4A70-9DA8-E33D66E02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1EB498-FBFA-4E9A-95AA-7A6455F0C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67C1BE-2032-4D02-B155-08EF279C0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CC9A30-1ED5-4DAE-AF8D-7E07D4D0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757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65865C-5F4E-448A-B4DE-D59F54E06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817CC6-1B8D-4D7D-BFFA-B4D4CBD33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DDD1B8-E3E8-468F-8601-35344C758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2818C8-72A2-43DE-82C5-6079AF05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48C11A-B859-4BFD-98BF-0F3619F1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7886E5-80AE-4DE0-AD86-7E00AACC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54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23842D3-EC38-4B02-9618-0C422A51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B9C142-96F2-43AD-B507-4B3FC7BB8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F9E9E7-3B81-4DD9-845E-4B344B70A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270B3-9783-4792-88BC-8A2DD8EC7E58}" type="datetimeFigureOut">
              <a:rPr lang="es-MX" smtClean="0"/>
              <a:t>12/02/2021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5A30CD-536D-48F8-B3FC-C0C44E054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E2F7D7-D7D7-41C9-901B-40CF792BC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5DB29-7AED-40F8-BDA7-12AEF6192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92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CA4774C-0F14-4106-B0BC-850DAA3D1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312" y="388089"/>
            <a:ext cx="4627192" cy="2475192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02F8B9C0-C63C-4845-BCD7-F58B3648EAA5}"/>
              </a:ext>
            </a:extLst>
          </p:cNvPr>
          <p:cNvSpPr/>
          <p:nvPr/>
        </p:nvSpPr>
        <p:spPr>
          <a:xfrm>
            <a:off x="5391504" y="3202618"/>
            <a:ext cx="65304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PLAN ANUAL DE TRABAJO 2021</a:t>
            </a:r>
            <a:endParaRPr lang="es-ES" sz="5400" b="0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8E660C0-EF74-41E5-B9A2-F196946BCC99}"/>
              </a:ext>
            </a:extLst>
          </p:cNvPr>
          <p:cNvSpPr/>
          <p:nvPr/>
        </p:nvSpPr>
        <p:spPr>
          <a:xfrm>
            <a:off x="530596" y="5638914"/>
            <a:ext cx="44360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48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es-ES" sz="4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ultura del Agua</a:t>
            </a:r>
          </a:p>
        </p:txBody>
      </p:sp>
    </p:spTree>
    <p:extLst>
      <p:ext uri="{BB962C8B-B14F-4D97-AF65-F5344CB8AC3E}">
        <p14:creationId xmlns:p14="http://schemas.microsoft.com/office/powerpoint/2010/main" val="78364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15695A3-D4A2-41E4-BF1B-3CCB574EEA62}"/>
              </a:ext>
            </a:extLst>
          </p:cNvPr>
          <p:cNvSpPr txBox="1"/>
          <p:nvPr/>
        </p:nvSpPr>
        <p:spPr>
          <a:xfrm>
            <a:off x="3217168" y="238080"/>
            <a:ext cx="6097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 DE AGUA POTABLE Y ALCANTARILLADO DEL MUNICIPIO DE VALLE DE SANTIAGO</a:t>
            </a:r>
            <a:endParaRPr lang="es-MX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2E33F02-B5CF-49AA-957D-BA3A116FC1A1}"/>
              </a:ext>
            </a:extLst>
          </p:cNvPr>
          <p:cNvSpPr/>
          <p:nvPr/>
        </p:nvSpPr>
        <p:spPr>
          <a:xfrm>
            <a:off x="8680108" y="2227365"/>
            <a:ext cx="264207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 DE TRABAJO 2021</a:t>
            </a:r>
            <a:endParaRPr lang="es-ES" sz="1600" b="1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F662EAE-F997-4013-8E26-E98278C475B5}"/>
              </a:ext>
            </a:extLst>
          </p:cNvPr>
          <p:cNvSpPr txBox="1"/>
          <p:nvPr/>
        </p:nvSpPr>
        <p:spPr>
          <a:xfrm>
            <a:off x="782313" y="2985160"/>
            <a:ext cx="69855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INTRODUCCIÓN:</a:t>
            </a: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El Sistema de Agua Potable y Alcantarillado del Municipio de Valle de Santiago, 	Guanajuato a través del área de Cultura del Agua, tiene la finalidad de dar a conocer las actividades a realizar este año 2021, nuestro plan de trabajo consiste en: capacitar a servidores públicos municipales de manera digital, capacitaciones virtuales dirigidas a las familias para disminución  de consumos de agua y cuidado del medio ambiente. </a:t>
            </a: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Promoviendo el cuidado del agua a través de: videos, perifoneo, carteles, lonas sobre cultura del agua, incluyendo concursos virtuales; en favor de los usuarios en medidas de concientización y sensibilización creando una cultura ambiental.</a:t>
            </a: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19F35B6-DF41-45BF-93DC-15A5E715F1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22" y="1038061"/>
            <a:ext cx="3405286" cy="16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1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237CE5C-6E5F-4913-9015-AE65D3CA60ED}"/>
              </a:ext>
            </a:extLst>
          </p:cNvPr>
          <p:cNvSpPr txBox="1"/>
          <p:nvPr/>
        </p:nvSpPr>
        <p:spPr>
          <a:xfrm>
            <a:off x="899271" y="1667881"/>
            <a:ext cx="78528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MX" dirty="0">
              <a:solidFill>
                <a:srgbClr val="002060"/>
              </a:solidFill>
            </a:endParaRPr>
          </a:p>
          <a:p>
            <a:pPr algn="just"/>
            <a:endParaRPr lang="es-MX" dirty="0">
              <a:solidFill>
                <a:srgbClr val="002060"/>
              </a:solidFill>
            </a:endParaRPr>
          </a:p>
          <a:p>
            <a:pPr algn="just"/>
            <a:r>
              <a:rPr lang="es-MX" dirty="0">
                <a:solidFill>
                  <a:srgbClr val="002060"/>
                </a:solidFill>
              </a:rPr>
              <a:t>Sensibilizar a la población sobre el cuidado y preservación del recurso agua, para modificar los hábitos y costumbres de la población que pueden incidir nocivamente en la salud pública y protección ambiental.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73FC289-B00C-43AD-9FE6-814B07E54055}"/>
              </a:ext>
            </a:extLst>
          </p:cNvPr>
          <p:cNvSpPr txBox="1"/>
          <p:nvPr/>
        </p:nvSpPr>
        <p:spPr>
          <a:xfrm>
            <a:off x="899271" y="1206216"/>
            <a:ext cx="6794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 EN GENERAL:   </a:t>
            </a:r>
          </a:p>
        </p:txBody>
      </p:sp>
    </p:spTree>
    <p:extLst>
      <p:ext uri="{BB962C8B-B14F-4D97-AF65-F5344CB8AC3E}">
        <p14:creationId xmlns:p14="http://schemas.microsoft.com/office/powerpoint/2010/main" val="32926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8851CECB-7EB5-4D4F-BB16-BC956834B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61887"/>
              </p:ext>
            </p:extLst>
          </p:nvPr>
        </p:nvGraphicFramePr>
        <p:xfrm>
          <a:off x="1436574" y="398535"/>
          <a:ext cx="9833937" cy="630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663">
                  <a:extLst>
                    <a:ext uri="{9D8B030D-6E8A-4147-A177-3AD203B41FA5}">
                      <a16:colId xmlns:a16="http://schemas.microsoft.com/office/drawing/2014/main" val="1592843037"/>
                    </a:ext>
                  </a:extLst>
                </a:gridCol>
                <a:gridCol w="1768910">
                  <a:extLst>
                    <a:ext uri="{9D8B030D-6E8A-4147-A177-3AD203B41FA5}">
                      <a16:colId xmlns:a16="http://schemas.microsoft.com/office/drawing/2014/main" val="2293413865"/>
                    </a:ext>
                  </a:extLst>
                </a:gridCol>
                <a:gridCol w="1595672">
                  <a:extLst>
                    <a:ext uri="{9D8B030D-6E8A-4147-A177-3AD203B41FA5}">
                      <a16:colId xmlns:a16="http://schemas.microsoft.com/office/drawing/2014/main" val="1096594302"/>
                    </a:ext>
                  </a:extLst>
                </a:gridCol>
                <a:gridCol w="1541721">
                  <a:extLst>
                    <a:ext uri="{9D8B030D-6E8A-4147-A177-3AD203B41FA5}">
                      <a16:colId xmlns:a16="http://schemas.microsoft.com/office/drawing/2014/main" val="271341519"/>
                    </a:ext>
                  </a:extLst>
                </a:gridCol>
                <a:gridCol w="1541721">
                  <a:extLst>
                    <a:ext uri="{9D8B030D-6E8A-4147-A177-3AD203B41FA5}">
                      <a16:colId xmlns:a16="http://schemas.microsoft.com/office/drawing/2014/main" val="2234607192"/>
                    </a:ext>
                  </a:extLst>
                </a:gridCol>
                <a:gridCol w="1675250">
                  <a:extLst>
                    <a:ext uri="{9D8B030D-6E8A-4147-A177-3AD203B41FA5}">
                      <a16:colId xmlns:a16="http://schemas.microsoft.com/office/drawing/2014/main" val="1427166591"/>
                    </a:ext>
                  </a:extLst>
                </a:gridCol>
              </a:tblGrid>
              <a:tr h="942444">
                <a:tc>
                  <a:txBody>
                    <a:bodyPr/>
                    <a:lstStyle/>
                    <a:p>
                      <a:r>
                        <a:rPr lang="es-MX" dirty="0"/>
                        <a:t>Programa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Resultado Esperado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Responsables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Periodo de ejecución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Medio de verificación o entregable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364173"/>
                  </a:ext>
                </a:extLst>
              </a:tr>
              <a:tr h="2167621">
                <a:tc>
                  <a:txBody>
                    <a:bodyPr/>
                    <a:lstStyle/>
                    <a:p>
                      <a:r>
                        <a:rPr lang="es-MX" sz="1400" dirty="0"/>
                        <a:t>Ahorra en tu Casa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Capacitación virtual sobre el proyecto dirigido a las familias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Uso eficiente de recursos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Cultura del Agua.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 enero al 31 de diciembre del 2021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Evidencias fotográficas por capacitación, listas de asistencia, evidencias del ahorro del agua, la separación de basura, el ahorro de energía y cuidado del medio ambiente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802167"/>
                  </a:ext>
                </a:extLst>
              </a:tr>
              <a:tr h="21114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Edificio Sustentable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Capacitación virtual a servidores públicos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Uso eficiente del agua en los hogares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 del Agua.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 enero al 31 de diciembre del 2021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Evidencia fotográfica, listas de asistencia por capacitación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041310"/>
                  </a:ext>
                </a:extLst>
              </a:tr>
              <a:tr h="711155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215998"/>
                  </a:ext>
                </a:extLst>
              </a:tr>
              <a:tr h="314148"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601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81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392CEA0E-DFF4-4D5A-85B4-6D84A5A1B6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41644"/>
              </p:ext>
            </p:extLst>
          </p:nvPr>
        </p:nvGraphicFramePr>
        <p:xfrm>
          <a:off x="1686843" y="179063"/>
          <a:ext cx="8818314" cy="6481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414">
                  <a:extLst>
                    <a:ext uri="{9D8B030D-6E8A-4147-A177-3AD203B41FA5}">
                      <a16:colId xmlns:a16="http://schemas.microsoft.com/office/drawing/2014/main" val="32453202"/>
                    </a:ext>
                  </a:extLst>
                </a:gridCol>
                <a:gridCol w="1608680">
                  <a:extLst>
                    <a:ext uri="{9D8B030D-6E8A-4147-A177-3AD203B41FA5}">
                      <a16:colId xmlns:a16="http://schemas.microsoft.com/office/drawing/2014/main" val="1850762267"/>
                    </a:ext>
                  </a:extLst>
                </a:gridCol>
                <a:gridCol w="1285063">
                  <a:extLst>
                    <a:ext uri="{9D8B030D-6E8A-4147-A177-3AD203B41FA5}">
                      <a16:colId xmlns:a16="http://schemas.microsoft.com/office/drawing/2014/main" val="633252877"/>
                    </a:ext>
                  </a:extLst>
                </a:gridCol>
                <a:gridCol w="1556657">
                  <a:extLst>
                    <a:ext uri="{9D8B030D-6E8A-4147-A177-3AD203B41FA5}">
                      <a16:colId xmlns:a16="http://schemas.microsoft.com/office/drawing/2014/main" val="99925282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009673244"/>
                    </a:ext>
                  </a:extLst>
                </a:gridCol>
                <a:gridCol w="1554843">
                  <a:extLst>
                    <a:ext uri="{9D8B030D-6E8A-4147-A177-3AD203B41FA5}">
                      <a16:colId xmlns:a16="http://schemas.microsoft.com/office/drawing/2014/main" val="490898100"/>
                    </a:ext>
                  </a:extLst>
                </a:gridCol>
              </a:tblGrid>
              <a:tr h="1077403">
                <a:tc>
                  <a:txBody>
                    <a:bodyPr/>
                    <a:lstStyle/>
                    <a:p>
                      <a:pPr algn="just"/>
                      <a:endParaRPr lang="es-MX" dirty="0"/>
                    </a:p>
                    <a:p>
                      <a:pPr algn="ctr"/>
                      <a:r>
                        <a:rPr lang="es-MX" dirty="0"/>
                        <a:t>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MX" dirty="0"/>
                    </a:p>
                    <a:p>
                      <a:pPr algn="just"/>
                      <a:r>
                        <a:rPr lang="es-MX" dirty="0"/>
                        <a:t>Acciones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MX" dirty="0"/>
                    </a:p>
                    <a:p>
                      <a:pPr algn="just"/>
                      <a:r>
                        <a:rPr lang="es-MX" dirty="0"/>
                        <a:t>Resultado esperado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MX" dirty="0"/>
                    </a:p>
                    <a:p>
                      <a:pPr algn="just"/>
                      <a:endParaRPr lang="es-MX" dirty="0"/>
                    </a:p>
                    <a:p>
                      <a:pPr algn="ctr"/>
                      <a:r>
                        <a:rPr lang="es-MX" dirty="0"/>
                        <a:t>Responsables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/>
                        <a:t>Periodo de ejecución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  <a:p>
                      <a:pPr algn="ctr"/>
                      <a:r>
                        <a:rPr lang="es-MX" dirty="0"/>
                        <a:t>Medio de verificación o entregable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805204"/>
                  </a:ext>
                </a:extLst>
              </a:tr>
              <a:tr h="18232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Educación hídrica y ambiental virtual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Evento virtual planeado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Lograr sensibilizar a la población en general de la importancia del cuidado del medio ambiente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Cultura del Agua. </a:t>
                      </a:r>
                      <a:endParaRPr lang="es-MX" sz="1200" dirty="0"/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01 de marzo al 31 de marzo</a:t>
                      </a:r>
                    </a:p>
                    <a:p>
                      <a:r>
                        <a:rPr lang="es-MX" sz="1200" dirty="0"/>
                        <a:t>31 de mayo al 04 de junio</a:t>
                      </a:r>
                    </a:p>
                    <a:p>
                      <a:r>
                        <a:rPr lang="es-MX" sz="1200" dirty="0"/>
                        <a:t>25  Al 29 de octubre del 2021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Capturas de  pantalla, y estadísticas de la página de SAPAM 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846655"/>
                  </a:ext>
                </a:extLst>
              </a:tr>
              <a:tr h="1629917">
                <a:tc>
                  <a:txBody>
                    <a:bodyPr/>
                    <a:lstStyle/>
                    <a:p>
                      <a:r>
                        <a:rPr lang="es-MX" sz="1200" dirty="0"/>
                        <a:t>Día Mundial del Medio Ambiente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Evento virtual planeado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/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Lograr sensibilizar a la población en general de la importancia del cuidado del medio ambiente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 del Agua. </a:t>
                      </a:r>
                      <a:endParaRPr lang="es-MX" sz="1200" dirty="0"/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de mayo al 05 de junio del 2021</a:t>
                      </a:r>
                      <a:endParaRPr lang="es-MX" sz="1200" dirty="0"/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Evidencia fotográfica, carteles digital/número de visitas en la página oficial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168507"/>
                  </a:ext>
                </a:extLst>
              </a:tr>
              <a:tr h="1436537">
                <a:tc>
                  <a:txBody>
                    <a:bodyPr/>
                    <a:lstStyle/>
                    <a:p>
                      <a:r>
                        <a:rPr lang="es-MX" sz="1200" dirty="0"/>
                        <a:t> Día de Muertos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Evento virtual planeado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Fomentar una cultura hídrica con los habitantes de nuestro municipio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 del Agua.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octubre al 29 de octubre del 2021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Evidencia fotográfica, número de visitas en la página oficial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295046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550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6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CBCCBE2D-299D-4BFE-BCE3-83BBE4EA7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777102"/>
              </p:ext>
            </p:extLst>
          </p:nvPr>
        </p:nvGraphicFramePr>
        <p:xfrm>
          <a:off x="1991241" y="1028010"/>
          <a:ext cx="8209517" cy="3416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750">
                  <a:extLst>
                    <a:ext uri="{9D8B030D-6E8A-4147-A177-3AD203B41FA5}">
                      <a16:colId xmlns:a16="http://schemas.microsoft.com/office/drawing/2014/main" val="685793054"/>
                    </a:ext>
                  </a:extLst>
                </a:gridCol>
                <a:gridCol w="1372584">
                  <a:extLst>
                    <a:ext uri="{9D8B030D-6E8A-4147-A177-3AD203B41FA5}">
                      <a16:colId xmlns:a16="http://schemas.microsoft.com/office/drawing/2014/main" val="282559833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42930931"/>
                    </a:ext>
                  </a:extLst>
                </a:gridCol>
                <a:gridCol w="1516911">
                  <a:extLst>
                    <a:ext uri="{9D8B030D-6E8A-4147-A177-3AD203B41FA5}">
                      <a16:colId xmlns:a16="http://schemas.microsoft.com/office/drawing/2014/main" val="811906472"/>
                    </a:ext>
                  </a:extLst>
                </a:gridCol>
                <a:gridCol w="1192423">
                  <a:extLst>
                    <a:ext uri="{9D8B030D-6E8A-4147-A177-3AD203B41FA5}">
                      <a16:colId xmlns:a16="http://schemas.microsoft.com/office/drawing/2014/main" val="1295741578"/>
                    </a:ext>
                  </a:extLst>
                </a:gridCol>
                <a:gridCol w="1436182">
                  <a:extLst>
                    <a:ext uri="{9D8B030D-6E8A-4147-A177-3AD203B41FA5}">
                      <a16:colId xmlns:a16="http://schemas.microsoft.com/office/drawing/2014/main" val="587455747"/>
                    </a:ext>
                  </a:extLst>
                </a:gridCol>
              </a:tblGrid>
              <a:tr h="999432">
                <a:tc>
                  <a:txBody>
                    <a:bodyPr/>
                    <a:lstStyle/>
                    <a:p>
                      <a:r>
                        <a:rPr lang="es-MX" dirty="0"/>
                        <a:t>Programa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Acciones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Resultado Esperado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Responsables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Periodo de ejecución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Medio de verificación o entregable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93312"/>
                  </a:ext>
                </a:extLst>
              </a:tr>
              <a:tr h="1299261">
                <a:tc>
                  <a:txBody>
                    <a:bodyPr/>
                    <a:lstStyle/>
                    <a:p>
                      <a:r>
                        <a:rPr lang="es-MX" sz="1400" dirty="0"/>
                        <a:t>Dia mundial del agua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Evento virtual planeado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Lograr sensibilizar a la población en general de la importancia del cuidado del medio ambiente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Cultura del Agua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01 de marzo al 31 de marzo del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Capturas de  pantalla, y estadísticas de la página de SAPAM 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7793"/>
                  </a:ext>
                </a:extLst>
              </a:tr>
              <a:tr h="405325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996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8188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2224</TotalTime>
  <Words>505</Words>
  <Application>Microsoft Office PowerPoint</Application>
  <PresentationFormat>Panorámica</PresentationFormat>
  <Paragraphs>77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CSCA</dc:creator>
  <cp:lastModifiedBy>CSCA</cp:lastModifiedBy>
  <cp:revision>79</cp:revision>
  <cp:lastPrinted>2020-11-18T15:08:35Z</cp:lastPrinted>
  <dcterms:created xsi:type="dcterms:W3CDTF">2020-11-17T19:28:37Z</dcterms:created>
  <dcterms:modified xsi:type="dcterms:W3CDTF">2021-02-12T18:22:37Z</dcterms:modified>
</cp:coreProperties>
</file>